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Lst>
  <p:notesMasterIdLst>
    <p:notesMasterId r:id="rId10"/>
  </p:notesMasterIdLst>
  <p:sldSz cx="14630400" cy="8229600"/>
  <p:notesSz cx="8229600" cy="14630400"/>
  <p:embeddedFontLst>
    <p:embeddedFont>
      <p:font typeface="Montserrat Black"/>
      <p:regular r:id="rId15"/>
    </p:embeddedFont>
    <p:embeddedFont>
      <p:font typeface="Montserrat Black"/>
      <p:regular r:id="rId16"/>
    </p:embeddedFont>
    <p:embeddedFont>
      <p:font typeface="Inconsolata"/>
      <p:regular r:id="rId17"/>
    </p:embeddedFont>
    <p:embeddedFont>
      <p:font typeface="Inconsolata"/>
      <p:regular r:id="rId18"/>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notesMaster" Target="notesMasters/notesMaster1.xml"/><Relationship Id="rId11" Type="http://schemas.openxmlformats.org/officeDocument/2006/relationships/presProps" Target="presProps.xml"/><Relationship Id="rId12" Type="http://schemas.openxmlformats.org/officeDocument/2006/relationships/viewProps" Target="viewProps.xml"/><Relationship Id="rId13" Type="http://schemas.openxmlformats.org/officeDocument/2006/relationships/theme" Target="theme/theme1.xml"/><Relationship Id="rId14" Type="http://schemas.openxmlformats.org/officeDocument/2006/relationships/tableStyles" Target="tableStyles.xml"/><Relationship Id="rId15" Type="http://schemas.openxmlformats.org/officeDocument/2006/relationships/font" Target="fonts/font1.fntdata"/><Relationship Id="rId16" Type="http://schemas.openxmlformats.org/officeDocument/2006/relationships/font" Target="fonts/font2.fntdata"/><Relationship Id="rId17" Type="http://schemas.openxmlformats.org/officeDocument/2006/relationships/font" Target="fonts/font3.fntdata"/><Relationship Id="rId18" Type="http://schemas.openxmlformats.org/officeDocument/2006/relationships/font" Target="fonts/font4.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9-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8ECE4"/>
          </a:solidFill>
          <a:ln/>
        </p:spPr>
      </p:sp>
      <p:sp>
        <p:nvSpPr>
          <p:cNvPr id="3" name="Shape 1"/>
          <p:cNvSpPr/>
          <p:nvPr/>
        </p:nvSpPr>
        <p:spPr>
          <a:xfrm>
            <a:off x="0" y="0"/>
            <a:ext cx="14630400" cy="8229600"/>
          </a:xfrm>
          <a:prstGeom prst="rect">
            <a:avLst/>
          </a:prstGeom>
          <a:solidFill>
            <a:srgbClr val="F8ECE4"/>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8ECE4"/>
          </a:solidFill>
          <a:ln/>
        </p:spPr>
      </p:sp>
      <p:sp>
        <p:nvSpPr>
          <p:cNvPr id="3" name="Shape 1"/>
          <p:cNvSpPr/>
          <p:nvPr/>
        </p:nvSpPr>
        <p:spPr>
          <a:xfrm>
            <a:off x="0" y="0"/>
            <a:ext cx="14630400" cy="8229600"/>
          </a:xfrm>
          <a:prstGeom prst="rect">
            <a:avLst/>
          </a:prstGeom>
          <a:solidFill>
            <a:srgbClr val="F8ECE4"/>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8ECE4"/>
          </a:solidFill>
          <a:ln/>
        </p:spPr>
      </p:sp>
      <p:sp>
        <p:nvSpPr>
          <p:cNvPr id="3" name="Shape 1"/>
          <p:cNvSpPr/>
          <p:nvPr/>
        </p:nvSpPr>
        <p:spPr>
          <a:xfrm>
            <a:off x="0" y="0"/>
            <a:ext cx="14630400" cy="8229600"/>
          </a:xfrm>
          <a:prstGeom prst="rect">
            <a:avLst/>
          </a:prstGeom>
          <a:solidFill>
            <a:srgbClr val="F8ECE4"/>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8ECE4"/>
          </a:solidFill>
          <a:ln/>
        </p:spPr>
      </p:sp>
      <p:sp>
        <p:nvSpPr>
          <p:cNvPr id="3" name="Shape 1"/>
          <p:cNvSpPr/>
          <p:nvPr/>
        </p:nvSpPr>
        <p:spPr>
          <a:xfrm>
            <a:off x="0" y="0"/>
            <a:ext cx="14630400" cy="8229600"/>
          </a:xfrm>
          <a:prstGeom prst="rect">
            <a:avLst/>
          </a:prstGeom>
          <a:solidFill>
            <a:srgbClr val="F8ECE4"/>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8ECE4"/>
          </a:solidFill>
          <a:ln/>
        </p:spPr>
      </p:sp>
      <p:sp>
        <p:nvSpPr>
          <p:cNvPr id="3" name="Shape 1"/>
          <p:cNvSpPr/>
          <p:nvPr/>
        </p:nvSpPr>
        <p:spPr>
          <a:xfrm>
            <a:off x="0" y="0"/>
            <a:ext cx="14630400" cy="8229600"/>
          </a:xfrm>
          <a:prstGeom prst="rect">
            <a:avLst/>
          </a:prstGeom>
          <a:solidFill>
            <a:srgbClr val="F8ECE4"/>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8ECE4"/>
          </a:solidFill>
          <a:ln/>
        </p:spPr>
      </p:sp>
      <p:sp>
        <p:nvSpPr>
          <p:cNvPr id="3" name="Shape 1"/>
          <p:cNvSpPr/>
          <p:nvPr/>
        </p:nvSpPr>
        <p:spPr>
          <a:xfrm>
            <a:off x="0" y="0"/>
            <a:ext cx="14630400" cy="8229600"/>
          </a:xfrm>
          <a:prstGeom prst="rect">
            <a:avLst/>
          </a:prstGeom>
          <a:solidFill>
            <a:srgbClr val="F8ECE4"/>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8ECE4"/>
          </a:solidFill>
          <a:ln/>
        </p:spPr>
      </p:sp>
      <p:sp>
        <p:nvSpPr>
          <p:cNvPr id="3" name="Shape 1"/>
          <p:cNvSpPr/>
          <p:nvPr/>
        </p:nvSpPr>
        <p:spPr>
          <a:xfrm>
            <a:off x="0" y="0"/>
            <a:ext cx="14630400" cy="8229600"/>
          </a:xfrm>
          <a:prstGeom prst="rect">
            <a:avLst/>
          </a:prstGeom>
          <a:solidFill>
            <a:srgbClr val="F8ECE4"/>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8ECE4"/>
          </a:solidFill>
          <a:ln/>
        </p:spPr>
      </p:sp>
      <p:sp>
        <p:nvSpPr>
          <p:cNvPr id="3" name="Shape 1"/>
          <p:cNvSpPr/>
          <p:nvPr/>
        </p:nvSpPr>
        <p:spPr>
          <a:xfrm>
            <a:off x="0" y="0"/>
            <a:ext cx="14630400" cy="8229600"/>
          </a:xfrm>
          <a:prstGeom prst="rect">
            <a:avLst/>
          </a:prstGeom>
          <a:solidFill>
            <a:srgbClr val="F8ECE4"/>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4.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6.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slideLayout" Target="../slideLayouts/slideLayout7.xml"/><Relationship Id="rId6"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image" Target="../media/image-7-4.png"/><Relationship Id="rId5" Type="http://schemas.openxmlformats.org/officeDocument/2006/relationships/slideLayout" Target="../slideLayouts/slideLayout8.xml"/><Relationship Id="rId6"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9.xml"/><Relationship Id="rId3"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1080968"/>
            <a:ext cx="7556421" cy="3912870"/>
          </a:xfrm>
          <a:prstGeom prst="rect">
            <a:avLst/>
          </a:prstGeom>
          <a:noFill/>
          <a:ln/>
        </p:spPr>
        <p:txBody>
          <a:bodyPr wrap="square" lIns="0" tIns="0" rIns="0" bIns="0" rtlCol="0" anchor="t"/>
          <a:lstStyle/>
          <a:p>
            <a:pPr indent="0" marL="0">
              <a:lnSpc>
                <a:spcPts val="7700"/>
              </a:lnSpc>
              <a:buNone/>
            </a:pPr>
            <a:r>
              <a:rPr lang="en-US" sz="6150" b="1" dirty="0">
                <a:solidFill>
                  <a:srgbClr val="151617"/>
                </a:solidFill>
                <a:latin typeface="Montserrat Black" pitchFamily="34" charset="0"/>
                <a:ea typeface="Montserrat Black" pitchFamily="34" charset="-122"/>
                <a:cs typeface="Montserrat Black" pitchFamily="34" charset="-120"/>
              </a:rPr>
              <a:t>HR Analytics Dashboard Report: Employee Attrition Analysis</a:t>
            </a:r>
            <a:endParaRPr lang="en-US" sz="6150" dirty="0"/>
          </a:p>
        </p:txBody>
      </p:sp>
      <p:sp>
        <p:nvSpPr>
          <p:cNvPr id="4" name="Text 1"/>
          <p:cNvSpPr/>
          <p:nvPr/>
        </p:nvSpPr>
        <p:spPr>
          <a:xfrm>
            <a:off x="6280190" y="5334000"/>
            <a:ext cx="7556421" cy="1814513"/>
          </a:xfrm>
          <a:prstGeom prst="rect">
            <a:avLst/>
          </a:prstGeom>
          <a:noFill/>
          <a:ln/>
        </p:spPr>
        <p:txBody>
          <a:bodyPr wrap="square" lIns="0" tIns="0" rIns="0" bIns="0" rtlCol="0" anchor="t"/>
          <a:lstStyle/>
          <a:p>
            <a:pPr indent="0" marL="0">
              <a:lnSpc>
                <a:spcPts val="2850"/>
              </a:lnSpc>
              <a:buNone/>
            </a:pPr>
            <a:r>
              <a:rPr lang="en-US" sz="1750" dirty="0">
                <a:solidFill>
                  <a:srgbClr val="151617"/>
                </a:solidFill>
                <a:latin typeface="Inconsolata" pitchFamily="34" charset="0"/>
                <a:ea typeface="Inconsolata" pitchFamily="34" charset="-122"/>
                <a:cs typeface="Inconsolata" pitchFamily="34" charset="-120"/>
              </a:rPr>
              <a:t>This comprehensive HR analytics dashboard report provides an in-depth analysis of employee attrition trends within the organization. By examining key metrics, demographic factors, and root causes, the report aims to uncover actionable insights for reducing turnover and retaining top talent.</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1428869"/>
            <a:ext cx="6418183" cy="708779"/>
          </a:xfrm>
          <a:prstGeom prst="rect">
            <a:avLst/>
          </a:prstGeom>
          <a:noFill/>
          <a:ln/>
        </p:spPr>
        <p:txBody>
          <a:bodyPr wrap="none" lIns="0" tIns="0" rIns="0" bIns="0" rtlCol="0" anchor="t"/>
          <a:lstStyle/>
          <a:p>
            <a:pPr indent="0" marL="0">
              <a:lnSpc>
                <a:spcPts val="5550"/>
              </a:lnSpc>
              <a:buNone/>
            </a:pPr>
            <a:r>
              <a:rPr lang="en-US" sz="4450" b="1" dirty="0">
                <a:solidFill>
                  <a:srgbClr val="151617"/>
                </a:solidFill>
                <a:latin typeface="Montserrat Black" pitchFamily="34" charset="0"/>
                <a:ea typeface="Montserrat Black" pitchFamily="34" charset="-122"/>
                <a:cs typeface="Montserrat Black" pitchFamily="34" charset="-120"/>
              </a:rPr>
              <a:t>Key Attrition Metrics</a:t>
            </a:r>
            <a:endParaRPr lang="en-US" sz="4450" dirty="0"/>
          </a:p>
        </p:txBody>
      </p:sp>
      <p:sp>
        <p:nvSpPr>
          <p:cNvPr id="4" name="Shape 1"/>
          <p:cNvSpPr/>
          <p:nvPr/>
        </p:nvSpPr>
        <p:spPr>
          <a:xfrm>
            <a:off x="6280190" y="2477810"/>
            <a:ext cx="3664863" cy="2410897"/>
          </a:xfrm>
          <a:prstGeom prst="roundRect">
            <a:avLst>
              <a:gd name="adj" fmla="val 379"/>
            </a:avLst>
          </a:prstGeom>
          <a:solidFill>
            <a:srgbClr val="F8ECE4"/>
          </a:solidFill>
          <a:ln w="7620">
            <a:solidFill>
              <a:srgbClr val="151617"/>
            </a:solidFill>
            <a:prstDash val="solid"/>
          </a:ln>
          <a:effectLst>
            <a:outerShdw sx="100000" sy="100000" kx="0" ky="0" algn="bl" rotWithShape="0" blurRad="0" dist="20320" dir="2700000">
              <a:srgbClr val="151617">
                <a:alpha val="100000"/>
              </a:srgbClr>
            </a:outerShdw>
          </a:effectLst>
        </p:spPr>
      </p:sp>
      <p:sp>
        <p:nvSpPr>
          <p:cNvPr id="5" name="Text 2"/>
          <p:cNvSpPr/>
          <p:nvPr/>
        </p:nvSpPr>
        <p:spPr>
          <a:xfrm>
            <a:off x="6514624" y="2712244"/>
            <a:ext cx="2835235" cy="354330"/>
          </a:xfrm>
          <a:prstGeom prst="rect">
            <a:avLst/>
          </a:prstGeom>
          <a:noFill/>
          <a:ln/>
        </p:spPr>
        <p:txBody>
          <a:bodyPr wrap="none" lIns="0" tIns="0" rIns="0" bIns="0" rtlCol="0" anchor="t"/>
          <a:lstStyle/>
          <a:p>
            <a:pPr indent="0" marL="0">
              <a:lnSpc>
                <a:spcPts val="2750"/>
              </a:lnSpc>
              <a:buNone/>
            </a:pPr>
            <a:r>
              <a:rPr lang="en-US" sz="2200" b="1" dirty="0">
                <a:solidFill>
                  <a:srgbClr val="151617"/>
                </a:solidFill>
                <a:latin typeface="Montserrat Black" pitchFamily="34" charset="0"/>
                <a:ea typeface="Montserrat Black" pitchFamily="34" charset="-122"/>
                <a:cs typeface="Montserrat Black" pitchFamily="34" charset="-120"/>
              </a:rPr>
              <a:t>Turnover Rate</a:t>
            </a:r>
            <a:endParaRPr lang="en-US" sz="2200" dirty="0"/>
          </a:p>
        </p:txBody>
      </p:sp>
      <p:sp>
        <p:nvSpPr>
          <p:cNvPr id="6" name="Text 3"/>
          <p:cNvSpPr/>
          <p:nvPr/>
        </p:nvSpPr>
        <p:spPr>
          <a:xfrm>
            <a:off x="6514624" y="3202662"/>
            <a:ext cx="3195995" cy="1451610"/>
          </a:xfrm>
          <a:prstGeom prst="rect">
            <a:avLst/>
          </a:prstGeom>
          <a:noFill/>
          <a:ln/>
        </p:spPr>
        <p:txBody>
          <a:bodyPr wrap="square" lIns="0" tIns="0" rIns="0" bIns="0" rtlCol="0" anchor="t"/>
          <a:lstStyle/>
          <a:p>
            <a:pPr indent="0" marL="0">
              <a:lnSpc>
                <a:spcPts val="2850"/>
              </a:lnSpc>
              <a:buNone/>
            </a:pPr>
            <a:r>
              <a:rPr lang="en-US" sz="1750" dirty="0">
                <a:solidFill>
                  <a:srgbClr val="151617"/>
                </a:solidFill>
                <a:latin typeface="Inconsolata" pitchFamily="34" charset="0"/>
                <a:ea typeface="Inconsolata" pitchFamily="34" charset="-122"/>
                <a:cs typeface="Inconsolata" pitchFamily="34" charset="-120"/>
              </a:rPr>
              <a:t>The overall percentage of employees who have left the organization during a given time period.</a:t>
            </a:r>
            <a:endParaRPr lang="en-US" sz="1750" dirty="0"/>
          </a:p>
        </p:txBody>
      </p:sp>
      <p:sp>
        <p:nvSpPr>
          <p:cNvPr id="7" name="Shape 4"/>
          <p:cNvSpPr/>
          <p:nvPr/>
        </p:nvSpPr>
        <p:spPr>
          <a:xfrm>
            <a:off x="10171867" y="2477810"/>
            <a:ext cx="3664863" cy="2410897"/>
          </a:xfrm>
          <a:prstGeom prst="roundRect">
            <a:avLst>
              <a:gd name="adj" fmla="val 379"/>
            </a:avLst>
          </a:prstGeom>
          <a:solidFill>
            <a:srgbClr val="F8ECE4"/>
          </a:solidFill>
          <a:ln w="7620">
            <a:solidFill>
              <a:srgbClr val="151617"/>
            </a:solidFill>
            <a:prstDash val="solid"/>
          </a:ln>
          <a:effectLst>
            <a:outerShdw sx="100000" sy="100000" kx="0" ky="0" algn="bl" rotWithShape="0" blurRad="0" dist="20320" dir="2700000">
              <a:srgbClr val="151617">
                <a:alpha val="100000"/>
              </a:srgbClr>
            </a:outerShdw>
          </a:effectLst>
        </p:spPr>
      </p:sp>
      <p:sp>
        <p:nvSpPr>
          <p:cNvPr id="8" name="Text 5"/>
          <p:cNvSpPr/>
          <p:nvPr/>
        </p:nvSpPr>
        <p:spPr>
          <a:xfrm>
            <a:off x="10406301" y="2712244"/>
            <a:ext cx="2992398" cy="354330"/>
          </a:xfrm>
          <a:prstGeom prst="rect">
            <a:avLst/>
          </a:prstGeom>
          <a:noFill/>
          <a:ln/>
        </p:spPr>
        <p:txBody>
          <a:bodyPr wrap="none" lIns="0" tIns="0" rIns="0" bIns="0" rtlCol="0" anchor="t"/>
          <a:lstStyle/>
          <a:p>
            <a:pPr indent="0" marL="0">
              <a:lnSpc>
                <a:spcPts val="2750"/>
              </a:lnSpc>
              <a:buNone/>
            </a:pPr>
            <a:r>
              <a:rPr lang="en-US" sz="2200" b="1" dirty="0">
                <a:solidFill>
                  <a:srgbClr val="151617"/>
                </a:solidFill>
                <a:latin typeface="Montserrat Black" pitchFamily="34" charset="0"/>
                <a:ea typeface="Montserrat Black" pitchFamily="34" charset="-122"/>
                <a:cs typeface="Montserrat Black" pitchFamily="34" charset="-120"/>
              </a:rPr>
              <a:t>Voluntary Turnover</a:t>
            </a:r>
            <a:endParaRPr lang="en-US" sz="2200" dirty="0"/>
          </a:p>
        </p:txBody>
      </p:sp>
      <p:sp>
        <p:nvSpPr>
          <p:cNvPr id="9" name="Text 6"/>
          <p:cNvSpPr/>
          <p:nvPr/>
        </p:nvSpPr>
        <p:spPr>
          <a:xfrm>
            <a:off x="10406301" y="3202662"/>
            <a:ext cx="3195995" cy="1451610"/>
          </a:xfrm>
          <a:prstGeom prst="rect">
            <a:avLst/>
          </a:prstGeom>
          <a:noFill/>
          <a:ln/>
        </p:spPr>
        <p:txBody>
          <a:bodyPr wrap="square" lIns="0" tIns="0" rIns="0" bIns="0" rtlCol="0" anchor="t"/>
          <a:lstStyle/>
          <a:p>
            <a:pPr indent="0" marL="0">
              <a:lnSpc>
                <a:spcPts val="2850"/>
              </a:lnSpc>
              <a:buNone/>
            </a:pPr>
            <a:r>
              <a:rPr lang="en-US" sz="1750" dirty="0">
                <a:solidFill>
                  <a:srgbClr val="151617"/>
                </a:solidFill>
                <a:latin typeface="Inconsolata" pitchFamily="34" charset="0"/>
                <a:ea typeface="Inconsolata" pitchFamily="34" charset="-122"/>
                <a:cs typeface="Inconsolata" pitchFamily="34" charset="-120"/>
              </a:rPr>
              <a:t>The percentage of employees who have chosen to leave the organization on their own accord.</a:t>
            </a:r>
            <a:endParaRPr lang="en-US" sz="1750" dirty="0"/>
          </a:p>
        </p:txBody>
      </p:sp>
      <p:sp>
        <p:nvSpPr>
          <p:cNvPr id="10" name="Shape 7"/>
          <p:cNvSpPr/>
          <p:nvPr/>
        </p:nvSpPr>
        <p:spPr>
          <a:xfrm>
            <a:off x="6280190" y="5115520"/>
            <a:ext cx="7556421" cy="1685092"/>
          </a:xfrm>
          <a:prstGeom prst="roundRect">
            <a:avLst>
              <a:gd name="adj" fmla="val 543"/>
            </a:avLst>
          </a:prstGeom>
          <a:solidFill>
            <a:srgbClr val="F8ECE4"/>
          </a:solidFill>
          <a:ln w="7620">
            <a:solidFill>
              <a:srgbClr val="151617"/>
            </a:solidFill>
            <a:prstDash val="solid"/>
          </a:ln>
          <a:effectLst>
            <a:outerShdw sx="100000" sy="100000" kx="0" ky="0" algn="bl" rotWithShape="0" blurRad="0" dist="20320" dir="2700000">
              <a:srgbClr val="151617">
                <a:alpha val="100000"/>
              </a:srgbClr>
            </a:outerShdw>
          </a:effectLst>
        </p:spPr>
      </p:sp>
      <p:sp>
        <p:nvSpPr>
          <p:cNvPr id="11" name="Text 8"/>
          <p:cNvSpPr/>
          <p:nvPr/>
        </p:nvSpPr>
        <p:spPr>
          <a:xfrm>
            <a:off x="6514624" y="5349954"/>
            <a:ext cx="3258860" cy="354330"/>
          </a:xfrm>
          <a:prstGeom prst="rect">
            <a:avLst/>
          </a:prstGeom>
          <a:noFill/>
          <a:ln/>
        </p:spPr>
        <p:txBody>
          <a:bodyPr wrap="none" lIns="0" tIns="0" rIns="0" bIns="0" rtlCol="0" anchor="t"/>
          <a:lstStyle/>
          <a:p>
            <a:pPr indent="0" marL="0">
              <a:lnSpc>
                <a:spcPts val="2750"/>
              </a:lnSpc>
              <a:buNone/>
            </a:pPr>
            <a:r>
              <a:rPr lang="en-US" sz="2200" b="1" dirty="0">
                <a:solidFill>
                  <a:srgbClr val="151617"/>
                </a:solidFill>
                <a:latin typeface="Montserrat Black" pitchFamily="34" charset="0"/>
                <a:ea typeface="Montserrat Black" pitchFamily="34" charset="-122"/>
                <a:cs typeface="Montserrat Black" pitchFamily="34" charset="-120"/>
              </a:rPr>
              <a:t>Involuntary Turnover</a:t>
            </a:r>
            <a:endParaRPr lang="en-US" sz="2200" dirty="0"/>
          </a:p>
        </p:txBody>
      </p:sp>
      <p:sp>
        <p:nvSpPr>
          <p:cNvPr id="12" name="Text 9"/>
          <p:cNvSpPr/>
          <p:nvPr/>
        </p:nvSpPr>
        <p:spPr>
          <a:xfrm>
            <a:off x="6514624" y="5840373"/>
            <a:ext cx="7087553" cy="725805"/>
          </a:xfrm>
          <a:prstGeom prst="rect">
            <a:avLst/>
          </a:prstGeom>
          <a:noFill/>
          <a:ln/>
        </p:spPr>
        <p:txBody>
          <a:bodyPr wrap="square" lIns="0" tIns="0" rIns="0" bIns="0" rtlCol="0" anchor="t"/>
          <a:lstStyle/>
          <a:p>
            <a:pPr indent="0" marL="0">
              <a:lnSpc>
                <a:spcPts val="2850"/>
              </a:lnSpc>
              <a:buNone/>
            </a:pPr>
            <a:r>
              <a:rPr lang="en-US" sz="1750" dirty="0">
                <a:solidFill>
                  <a:srgbClr val="151617"/>
                </a:solidFill>
                <a:latin typeface="Inconsolata" pitchFamily="34" charset="0"/>
                <a:ea typeface="Inconsolata" pitchFamily="34" charset="-122"/>
                <a:cs typeface="Inconsolata" pitchFamily="34" charset="-120"/>
              </a:rPr>
              <a:t>The percentage of employees who have been terminated or laid off by the organization.</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69620" y="782479"/>
            <a:ext cx="7137559" cy="687110"/>
          </a:xfrm>
          <a:prstGeom prst="rect">
            <a:avLst/>
          </a:prstGeom>
          <a:noFill/>
          <a:ln/>
        </p:spPr>
        <p:txBody>
          <a:bodyPr wrap="none" lIns="0" tIns="0" rIns="0" bIns="0" rtlCol="0" anchor="t"/>
          <a:lstStyle/>
          <a:p>
            <a:pPr indent="0" marL="0">
              <a:lnSpc>
                <a:spcPts val="5400"/>
              </a:lnSpc>
              <a:buNone/>
            </a:pPr>
            <a:r>
              <a:rPr lang="en-US" sz="4300" b="1" dirty="0">
                <a:solidFill>
                  <a:srgbClr val="151617"/>
                </a:solidFill>
                <a:latin typeface="Montserrat Black" pitchFamily="34" charset="0"/>
                <a:ea typeface="Montserrat Black" pitchFamily="34" charset="-122"/>
                <a:cs typeface="Montserrat Black" pitchFamily="34" charset="-120"/>
              </a:rPr>
              <a:t>Attrition Trend Analysis</a:t>
            </a:r>
            <a:endParaRPr lang="en-US" sz="4300" dirty="0"/>
          </a:p>
        </p:txBody>
      </p:sp>
      <p:sp>
        <p:nvSpPr>
          <p:cNvPr id="4" name="Shape 1"/>
          <p:cNvSpPr/>
          <p:nvPr/>
        </p:nvSpPr>
        <p:spPr>
          <a:xfrm>
            <a:off x="1084183" y="1799392"/>
            <a:ext cx="30480" cy="5647730"/>
          </a:xfrm>
          <a:prstGeom prst="roundRect">
            <a:avLst>
              <a:gd name="adj" fmla="val 30000"/>
            </a:avLst>
          </a:prstGeom>
          <a:solidFill>
            <a:srgbClr val="000000">
              <a:alpha val="8000"/>
            </a:srgbClr>
          </a:solidFill>
          <a:ln/>
        </p:spPr>
      </p:sp>
      <p:sp>
        <p:nvSpPr>
          <p:cNvPr id="5" name="Shape 2"/>
          <p:cNvSpPr/>
          <p:nvPr/>
        </p:nvSpPr>
        <p:spPr>
          <a:xfrm>
            <a:off x="1316295" y="2278737"/>
            <a:ext cx="769620" cy="30480"/>
          </a:xfrm>
          <a:prstGeom prst="roundRect">
            <a:avLst>
              <a:gd name="adj" fmla="val 30000"/>
            </a:avLst>
          </a:prstGeom>
          <a:solidFill>
            <a:srgbClr val="151617"/>
          </a:solidFill>
          <a:ln/>
        </p:spPr>
      </p:sp>
      <p:sp>
        <p:nvSpPr>
          <p:cNvPr id="6" name="Shape 3"/>
          <p:cNvSpPr/>
          <p:nvPr/>
        </p:nvSpPr>
        <p:spPr>
          <a:xfrm>
            <a:off x="852071" y="2046684"/>
            <a:ext cx="494705" cy="494705"/>
          </a:xfrm>
          <a:prstGeom prst="roundRect">
            <a:avLst>
              <a:gd name="adj" fmla="val 1848"/>
            </a:avLst>
          </a:prstGeom>
          <a:solidFill>
            <a:srgbClr val="F8ECE4"/>
          </a:solidFill>
          <a:ln w="7620">
            <a:solidFill>
              <a:srgbClr val="151617"/>
            </a:solidFill>
            <a:prstDash val="solid"/>
          </a:ln>
          <a:effectLst>
            <a:outerShdw sx="100000" sy="100000" kx="0" ky="0" algn="bl" rotWithShape="0" blurRad="0" dist="20320" dir="2700000">
              <a:srgbClr val="151617">
                <a:alpha val="100000"/>
              </a:srgbClr>
            </a:outerShdw>
          </a:effectLst>
        </p:spPr>
      </p:sp>
      <p:sp>
        <p:nvSpPr>
          <p:cNvPr id="7" name="Text 4"/>
          <p:cNvSpPr/>
          <p:nvPr/>
        </p:nvSpPr>
        <p:spPr>
          <a:xfrm>
            <a:off x="1030426" y="2129076"/>
            <a:ext cx="137874" cy="329803"/>
          </a:xfrm>
          <a:prstGeom prst="rect">
            <a:avLst/>
          </a:prstGeom>
          <a:noFill/>
          <a:ln/>
        </p:spPr>
        <p:txBody>
          <a:bodyPr wrap="none" lIns="0" tIns="0" rIns="0" bIns="0" rtlCol="0" anchor="t"/>
          <a:lstStyle/>
          <a:p>
            <a:pPr algn="ctr" indent="0" marL="0">
              <a:lnSpc>
                <a:spcPts val="2550"/>
              </a:lnSpc>
              <a:buNone/>
            </a:pPr>
            <a:r>
              <a:rPr lang="en-US" sz="2550" b="1" dirty="0">
                <a:solidFill>
                  <a:srgbClr val="151617"/>
                </a:solidFill>
                <a:latin typeface="Montserrat Black" pitchFamily="34" charset="0"/>
                <a:ea typeface="Montserrat Black" pitchFamily="34" charset="-122"/>
                <a:cs typeface="Montserrat Black" pitchFamily="34" charset="-120"/>
              </a:rPr>
              <a:t>1</a:t>
            </a:r>
            <a:endParaRPr lang="en-US" sz="2550" dirty="0"/>
          </a:p>
        </p:txBody>
      </p:sp>
      <p:sp>
        <p:nvSpPr>
          <p:cNvPr id="8" name="Text 5"/>
          <p:cNvSpPr/>
          <p:nvPr/>
        </p:nvSpPr>
        <p:spPr>
          <a:xfrm>
            <a:off x="2308860" y="2019181"/>
            <a:ext cx="2748796" cy="343614"/>
          </a:xfrm>
          <a:prstGeom prst="rect">
            <a:avLst/>
          </a:prstGeom>
          <a:noFill/>
          <a:ln/>
        </p:spPr>
        <p:txBody>
          <a:bodyPr wrap="none" lIns="0" tIns="0" rIns="0" bIns="0" rtlCol="0" anchor="t"/>
          <a:lstStyle/>
          <a:p>
            <a:pPr algn="l" indent="0" marL="0">
              <a:lnSpc>
                <a:spcPts val="2700"/>
              </a:lnSpc>
              <a:buNone/>
            </a:pPr>
            <a:r>
              <a:rPr lang="en-US" sz="2150" b="1" dirty="0">
                <a:solidFill>
                  <a:srgbClr val="151617"/>
                </a:solidFill>
                <a:latin typeface="Montserrat Black" pitchFamily="34" charset="0"/>
                <a:ea typeface="Montserrat Black" pitchFamily="34" charset="-122"/>
                <a:cs typeface="Montserrat Black" pitchFamily="34" charset="-120"/>
              </a:rPr>
              <a:t>12-Month Trend</a:t>
            </a:r>
            <a:endParaRPr lang="en-US" sz="2150" dirty="0"/>
          </a:p>
        </p:txBody>
      </p:sp>
      <p:sp>
        <p:nvSpPr>
          <p:cNvPr id="9" name="Text 6"/>
          <p:cNvSpPr/>
          <p:nvPr/>
        </p:nvSpPr>
        <p:spPr>
          <a:xfrm>
            <a:off x="2308860" y="2494717"/>
            <a:ext cx="6065520" cy="1055489"/>
          </a:xfrm>
          <a:prstGeom prst="rect">
            <a:avLst/>
          </a:prstGeom>
          <a:noFill/>
          <a:ln/>
        </p:spPr>
        <p:txBody>
          <a:bodyPr wrap="square" lIns="0" tIns="0" rIns="0" bIns="0" rtlCol="0" anchor="t"/>
          <a:lstStyle/>
          <a:p>
            <a:pPr algn="l" indent="0" marL="0">
              <a:lnSpc>
                <a:spcPts val="2750"/>
              </a:lnSpc>
              <a:buNone/>
            </a:pPr>
            <a:r>
              <a:rPr lang="en-US" sz="1700" dirty="0">
                <a:solidFill>
                  <a:srgbClr val="151617"/>
                </a:solidFill>
                <a:latin typeface="Inconsolata" pitchFamily="34" charset="0"/>
                <a:ea typeface="Inconsolata" pitchFamily="34" charset="-122"/>
                <a:cs typeface="Inconsolata" pitchFamily="34" charset="-120"/>
              </a:rPr>
              <a:t>Analyze the overall turnover rate over the past 12 months to identify any significant patterns or fluctuations.</a:t>
            </a:r>
            <a:endParaRPr lang="en-US" sz="1700" dirty="0"/>
          </a:p>
        </p:txBody>
      </p:sp>
      <p:sp>
        <p:nvSpPr>
          <p:cNvPr id="10" name="Shape 7"/>
          <p:cNvSpPr/>
          <p:nvPr/>
        </p:nvSpPr>
        <p:spPr>
          <a:xfrm>
            <a:off x="1316295" y="4469130"/>
            <a:ext cx="769620" cy="30480"/>
          </a:xfrm>
          <a:prstGeom prst="roundRect">
            <a:avLst>
              <a:gd name="adj" fmla="val 30000"/>
            </a:avLst>
          </a:prstGeom>
          <a:solidFill>
            <a:srgbClr val="151617"/>
          </a:solidFill>
          <a:ln/>
        </p:spPr>
      </p:sp>
      <p:sp>
        <p:nvSpPr>
          <p:cNvPr id="11" name="Shape 8"/>
          <p:cNvSpPr/>
          <p:nvPr/>
        </p:nvSpPr>
        <p:spPr>
          <a:xfrm>
            <a:off x="852071" y="4237077"/>
            <a:ext cx="494705" cy="494705"/>
          </a:xfrm>
          <a:prstGeom prst="roundRect">
            <a:avLst>
              <a:gd name="adj" fmla="val 1848"/>
            </a:avLst>
          </a:prstGeom>
          <a:solidFill>
            <a:srgbClr val="F8ECE4"/>
          </a:solidFill>
          <a:ln w="7620">
            <a:solidFill>
              <a:srgbClr val="151617"/>
            </a:solidFill>
            <a:prstDash val="solid"/>
          </a:ln>
          <a:effectLst>
            <a:outerShdw sx="100000" sy="100000" kx="0" ky="0" algn="bl" rotWithShape="0" blurRad="0" dist="20320" dir="2700000">
              <a:srgbClr val="151617">
                <a:alpha val="100000"/>
              </a:srgbClr>
            </a:outerShdw>
          </a:effectLst>
        </p:spPr>
      </p:sp>
      <p:sp>
        <p:nvSpPr>
          <p:cNvPr id="12" name="Text 9"/>
          <p:cNvSpPr/>
          <p:nvPr/>
        </p:nvSpPr>
        <p:spPr>
          <a:xfrm>
            <a:off x="999113" y="4319468"/>
            <a:ext cx="200501" cy="329803"/>
          </a:xfrm>
          <a:prstGeom prst="rect">
            <a:avLst/>
          </a:prstGeom>
          <a:noFill/>
          <a:ln/>
        </p:spPr>
        <p:txBody>
          <a:bodyPr wrap="none" lIns="0" tIns="0" rIns="0" bIns="0" rtlCol="0" anchor="t"/>
          <a:lstStyle/>
          <a:p>
            <a:pPr algn="ctr" indent="0" marL="0">
              <a:lnSpc>
                <a:spcPts val="2550"/>
              </a:lnSpc>
              <a:buNone/>
            </a:pPr>
            <a:r>
              <a:rPr lang="en-US" sz="2550" b="1" dirty="0">
                <a:solidFill>
                  <a:srgbClr val="151617"/>
                </a:solidFill>
                <a:latin typeface="Montserrat Black" pitchFamily="34" charset="0"/>
                <a:ea typeface="Montserrat Black" pitchFamily="34" charset="-122"/>
                <a:cs typeface="Montserrat Black" pitchFamily="34" charset="-120"/>
              </a:rPr>
              <a:t>2</a:t>
            </a:r>
            <a:endParaRPr lang="en-US" sz="2550" dirty="0"/>
          </a:p>
        </p:txBody>
      </p:sp>
      <p:sp>
        <p:nvSpPr>
          <p:cNvPr id="13" name="Text 10"/>
          <p:cNvSpPr/>
          <p:nvPr/>
        </p:nvSpPr>
        <p:spPr>
          <a:xfrm>
            <a:off x="2308860" y="4209574"/>
            <a:ext cx="4102537" cy="343614"/>
          </a:xfrm>
          <a:prstGeom prst="rect">
            <a:avLst/>
          </a:prstGeom>
          <a:noFill/>
          <a:ln/>
        </p:spPr>
        <p:txBody>
          <a:bodyPr wrap="none" lIns="0" tIns="0" rIns="0" bIns="0" rtlCol="0" anchor="t"/>
          <a:lstStyle/>
          <a:p>
            <a:pPr algn="l" indent="0" marL="0">
              <a:lnSpc>
                <a:spcPts val="2700"/>
              </a:lnSpc>
              <a:buNone/>
            </a:pPr>
            <a:r>
              <a:rPr lang="en-US" sz="2150" b="1" dirty="0">
                <a:solidFill>
                  <a:srgbClr val="151617"/>
                </a:solidFill>
                <a:latin typeface="Montserrat Black" pitchFamily="34" charset="0"/>
                <a:ea typeface="Montserrat Black" pitchFamily="34" charset="-122"/>
                <a:cs typeface="Montserrat Black" pitchFamily="34" charset="-120"/>
              </a:rPr>
              <a:t>Departmental Comparisons</a:t>
            </a:r>
            <a:endParaRPr lang="en-US" sz="2150" dirty="0"/>
          </a:p>
        </p:txBody>
      </p:sp>
      <p:sp>
        <p:nvSpPr>
          <p:cNvPr id="14" name="Text 11"/>
          <p:cNvSpPr/>
          <p:nvPr/>
        </p:nvSpPr>
        <p:spPr>
          <a:xfrm>
            <a:off x="2308860" y="4685109"/>
            <a:ext cx="6065520" cy="703659"/>
          </a:xfrm>
          <a:prstGeom prst="rect">
            <a:avLst/>
          </a:prstGeom>
          <a:noFill/>
          <a:ln/>
        </p:spPr>
        <p:txBody>
          <a:bodyPr wrap="square" lIns="0" tIns="0" rIns="0" bIns="0" rtlCol="0" anchor="t"/>
          <a:lstStyle/>
          <a:p>
            <a:pPr algn="l" indent="0" marL="0">
              <a:lnSpc>
                <a:spcPts val="2750"/>
              </a:lnSpc>
              <a:buNone/>
            </a:pPr>
            <a:r>
              <a:rPr lang="en-US" sz="1700" dirty="0">
                <a:solidFill>
                  <a:srgbClr val="151617"/>
                </a:solidFill>
                <a:latin typeface="Inconsolata" pitchFamily="34" charset="0"/>
                <a:ea typeface="Inconsolata" pitchFamily="34" charset="-122"/>
                <a:cs typeface="Inconsolata" pitchFamily="34" charset="-120"/>
              </a:rPr>
              <a:t>Compare turnover rates across different departments to uncover any notable variations or pain points.</a:t>
            </a:r>
            <a:endParaRPr lang="en-US" sz="1700" dirty="0"/>
          </a:p>
        </p:txBody>
      </p:sp>
      <p:sp>
        <p:nvSpPr>
          <p:cNvPr id="15" name="Shape 12"/>
          <p:cNvSpPr/>
          <p:nvPr/>
        </p:nvSpPr>
        <p:spPr>
          <a:xfrm>
            <a:off x="1316295" y="6307693"/>
            <a:ext cx="769620" cy="30480"/>
          </a:xfrm>
          <a:prstGeom prst="roundRect">
            <a:avLst>
              <a:gd name="adj" fmla="val 30000"/>
            </a:avLst>
          </a:prstGeom>
          <a:solidFill>
            <a:srgbClr val="151617"/>
          </a:solidFill>
          <a:ln/>
        </p:spPr>
      </p:sp>
      <p:sp>
        <p:nvSpPr>
          <p:cNvPr id="16" name="Shape 13"/>
          <p:cNvSpPr/>
          <p:nvPr/>
        </p:nvSpPr>
        <p:spPr>
          <a:xfrm>
            <a:off x="852071" y="6075640"/>
            <a:ext cx="494705" cy="494705"/>
          </a:xfrm>
          <a:prstGeom prst="roundRect">
            <a:avLst>
              <a:gd name="adj" fmla="val 1848"/>
            </a:avLst>
          </a:prstGeom>
          <a:solidFill>
            <a:srgbClr val="F8ECE4"/>
          </a:solidFill>
          <a:ln w="7620">
            <a:solidFill>
              <a:srgbClr val="151617"/>
            </a:solidFill>
            <a:prstDash val="solid"/>
          </a:ln>
          <a:effectLst>
            <a:outerShdw sx="100000" sy="100000" kx="0" ky="0" algn="bl" rotWithShape="0" blurRad="0" dist="20320" dir="2700000">
              <a:srgbClr val="151617">
                <a:alpha val="100000"/>
              </a:srgbClr>
            </a:outerShdw>
          </a:effectLst>
        </p:spPr>
      </p:sp>
      <p:sp>
        <p:nvSpPr>
          <p:cNvPr id="17" name="Text 14"/>
          <p:cNvSpPr/>
          <p:nvPr/>
        </p:nvSpPr>
        <p:spPr>
          <a:xfrm>
            <a:off x="998160" y="6158032"/>
            <a:ext cx="202525" cy="329803"/>
          </a:xfrm>
          <a:prstGeom prst="rect">
            <a:avLst/>
          </a:prstGeom>
          <a:noFill/>
          <a:ln/>
        </p:spPr>
        <p:txBody>
          <a:bodyPr wrap="none" lIns="0" tIns="0" rIns="0" bIns="0" rtlCol="0" anchor="t"/>
          <a:lstStyle/>
          <a:p>
            <a:pPr algn="ctr" indent="0" marL="0">
              <a:lnSpc>
                <a:spcPts val="2550"/>
              </a:lnSpc>
              <a:buNone/>
            </a:pPr>
            <a:r>
              <a:rPr lang="en-US" sz="2550" b="1" dirty="0">
                <a:solidFill>
                  <a:srgbClr val="151617"/>
                </a:solidFill>
                <a:latin typeface="Montserrat Black" pitchFamily="34" charset="0"/>
                <a:ea typeface="Montserrat Black" pitchFamily="34" charset="-122"/>
                <a:cs typeface="Montserrat Black" pitchFamily="34" charset="-120"/>
              </a:rPr>
              <a:t>3</a:t>
            </a:r>
            <a:endParaRPr lang="en-US" sz="2550" dirty="0"/>
          </a:p>
        </p:txBody>
      </p:sp>
      <p:sp>
        <p:nvSpPr>
          <p:cNvPr id="18" name="Text 15"/>
          <p:cNvSpPr/>
          <p:nvPr/>
        </p:nvSpPr>
        <p:spPr>
          <a:xfrm>
            <a:off x="2308860" y="6048137"/>
            <a:ext cx="3342442" cy="343614"/>
          </a:xfrm>
          <a:prstGeom prst="rect">
            <a:avLst/>
          </a:prstGeom>
          <a:noFill/>
          <a:ln/>
        </p:spPr>
        <p:txBody>
          <a:bodyPr wrap="none" lIns="0" tIns="0" rIns="0" bIns="0" rtlCol="0" anchor="t"/>
          <a:lstStyle/>
          <a:p>
            <a:pPr algn="l" indent="0" marL="0">
              <a:lnSpc>
                <a:spcPts val="2700"/>
              </a:lnSpc>
              <a:buNone/>
            </a:pPr>
            <a:r>
              <a:rPr lang="en-US" sz="2150" b="1" dirty="0">
                <a:solidFill>
                  <a:srgbClr val="151617"/>
                </a:solidFill>
                <a:latin typeface="Montserrat Black" pitchFamily="34" charset="0"/>
                <a:ea typeface="Montserrat Black" pitchFamily="34" charset="-122"/>
                <a:cs typeface="Montserrat Black" pitchFamily="34" charset="-120"/>
              </a:rPr>
              <a:t>Identify Opportunities</a:t>
            </a:r>
            <a:endParaRPr lang="en-US" sz="2150" dirty="0"/>
          </a:p>
        </p:txBody>
      </p:sp>
      <p:sp>
        <p:nvSpPr>
          <p:cNvPr id="19" name="Text 16"/>
          <p:cNvSpPr/>
          <p:nvPr/>
        </p:nvSpPr>
        <p:spPr>
          <a:xfrm>
            <a:off x="2308860" y="6523672"/>
            <a:ext cx="6065520" cy="703659"/>
          </a:xfrm>
          <a:prstGeom prst="rect">
            <a:avLst/>
          </a:prstGeom>
          <a:noFill/>
          <a:ln/>
        </p:spPr>
        <p:txBody>
          <a:bodyPr wrap="square" lIns="0" tIns="0" rIns="0" bIns="0" rtlCol="0" anchor="t"/>
          <a:lstStyle/>
          <a:p>
            <a:pPr algn="l" indent="0" marL="0">
              <a:lnSpc>
                <a:spcPts val="2750"/>
              </a:lnSpc>
              <a:buNone/>
            </a:pPr>
            <a:r>
              <a:rPr lang="en-US" sz="1700" dirty="0">
                <a:solidFill>
                  <a:srgbClr val="151617"/>
                </a:solidFill>
                <a:latin typeface="Inconsolata" pitchFamily="34" charset="0"/>
                <a:ea typeface="Inconsolata" pitchFamily="34" charset="-122"/>
                <a:cs typeface="Inconsolata" pitchFamily="34" charset="-120"/>
              </a:rPr>
              <a:t>Use the trend analysis to pinpoint areas where targeted retention efforts could have the greatest impact.</a:t>
            </a:r>
            <a:endParaRPr lang="en-US" sz="17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2539960"/>
            <a:ext cx="6621185" cy="708779"/>
          </a:xfrm>
          <a:prstGeom prst="rect">
            <a:avLst/>
          </a:prstGeom>
          <a:noFill/>
          <a:ln/>
        </p:spPr>
        <p:txBody>
          <a:bodyPr wrap="none" lIns="0" tIns="0" rIns="0" bIns="0" rtlCol="0" anchor="t"/>
          <a:lstStyle/>
          <a:p>
            <a:pPr indent="0" marL="0">
              <a:lnSpc>
                <a:spcPts val="5550"/>
              </a:lnSpc>
              <a:buNone/>
            </a:pPr>
            <a:r>
              <a:rPr lang="en-US" sz="4450" b="1" dirty="0">
                <a:solidFill>
                  <a:srgbClr val="151617"/>
                </a:solidFill>
                <a:latin typeface="Montserrat Black" pitchFamily="34" charset="0"/>
                <a:ea typeface="Montserrat Black" pitchFamily="34" charset="-122"/>
                <a:cs typeface="Montserrat Black" pitchFamily="34" charset="-120"/>
              </a:rPr>
              <a:t>Demographic Factors</a:t>
            </a:r>
            <a:endParaRPr lang="en-US" sz="4450" dirty="0"/>
          </a:p>
        </p:txBody>
      </p:sp>
      <p:sp>
        <p:nvSpPr>
          <p:cNvPr id="3" name="Text 1"/>
          <p:cNvSpPr/>
          <p:nvPr/>
        </p:nvSpPr>
        <p:spPr>
          <a:xfrm>
            <a:off x="793790" y="3815715"/>
            <a:ext cx="2835235" cy="354330"/>
          </a:xfrm>
          <a:prstGeom prst="rect">
            <a:avLst/>
          </a:prstGeom>
          <a:noFill/>
          <a:ln/>
        </p:spPr>
        <p:txBody>
          <a:bodyPr wrap="none" lIns="0" tIns="0" rIns="0" bIns="0" rtlCol="0" anchor="t"/>
          <a:lstStyle/>
          <a:p>
            <a:pPr indent="0" marL="0">
              <a:lnSpc>
                <a:spcPts val="2750"/>
              </a:lnSpc>
              <a:buNone/>
            </a:pPr>
            <a:r>
              <a:rPr lang="en-US" sz="2200" b="1" dirty="0">
                <a:solidFill>
                  <a:srgbClr val="151617"/>
                </a:solidFill>
                <a:latin typeface="Montserrat Black" pitchFamily="34" charset="0"/>
                <a:ea typeface="Montserrat Black" pitchFamily="34" charset="-122"/>
                <a:cs typeface="Montserrat Black" pitchFamily="34" charset="-120"/>
              </a:rPr>
              <a:t>Age</a:t>
            </a:r>
            <a:endParaRPr lang="en-US" sz="2200" dirty="0"/>
          </a:p>
        </p:txBody>
      </p:sp>
      <p:sp>
        <p:nvSpPr>
          <p:cNvPr id="4" name="Text 2"/>
          <p:cNvSpPr/>
          <p:nvPr/>
        </p:nvSpPr>
        <p:spPr>
          <a:xfrm>
            <a:off x="793790" y="4396859"/>
            <a:ext cx="3978116" cy="1088708"/>
          </a:xfrm>
          <a:prstGeom prst="rect">
            <a:avLst/>
          </a:prstGeom>
          <a:noFill/>
          <a:ln/>
        </p:spPr>
        <p:txBody>
          <a:bodyPr wrap="square" lIns="0" tIns="0" rIns="0" bIns="0" rtlCol="0" anchor="t"/>
          <a:lstStyle/>
          <a:p>
            <a:pPr indent="0" marL="0">
              <a:lnSpc>
                <a:spcPts val="2850"/>
              </a:lnSpc>
              <a:buNone/>
            </a:pPr>
            <a:r>
              <a:rPr lang="en-US" sz="1750" dirty="0">
                <a:solidFill>
                  <a:srgbClr val="151617"/>
                </a:solidFill>
                <a:latin typeface="Inconsolata" pitchFamily="34" charset="0"/>
                <a:ea typeface="Inconsolata" pitchFamily="34" charset="-122"/>
                <a:cs typeface="Inconsolata" pitchFamily="34" charset="-120"/>
              </a:rPr>
              <a:t>Examine the distribution of employee ages and how it correlates with attrition rates.</a:t>
            </a:r>
            <a:endParaRPr lang="en-US" sz="1750" dirty="0"/>
          </a:p>
        </p:txBody>
      </p:sp>
      <p:sp>
        <p:nvSpPr>
          <p:cNvPr id="5" name="Text 3"/>
          <p:cNvSpPr/>
          <p:nvPr/>
        </p:nvSpPr>
        <p:spPr>
          <a:xfrm>
            <a:off x="5332928" y="3815715"/>
            <a:ext cx="2835235" cy="354330"/>
          </a:xfrm>
          <a:prstGeom prst="rect">
            <a:avLst/>
          </a:prstGeom>
          <a:noFill/>
          <a:ln/>
        </p:spPr>
        <p:txBody>
          <a:bodyPr wrap="none" lIns="0" tIns="0" rIns="0" bIns="0" rtlCol="0" anchor="t"/>
          <a:lstStyle/>
          <a:p>
            <a:pPr indent="0" marL="0">
              <a:lnSpc>
                <a:spcPts val="2750"/>
              </a:lnSpc>
              <a:buNone/>
            </a:pPr>
            <a:r>
              <a:rPr lang="en-US" sz="2200" b="1" dirty="0">
                <a:solidFill>
                  <a:srgbClr val="151617"/>
                </a:solidFill>
                <a:latin typeface="Montserrat Black" pitchFamily="34" charset="0"/>
                <a:ea typeface="Montserrat Black" pitchFamily="34" charset="-122"/>
                <a:cs typeface="Montserrat Black" pitchFamily="34" charset="-120"/>
              </a:rPr>
              <a:t>Tenure</a:t>
            </a:r>
            <a:endParaRPr lang="en-US" sz="2200" dirty="0"/>
          </a:p>
        </p:txBody>
      </p:sp>
      <p:sp>
        <p:nvSpPr>
          <p:cNvPr id="6" name="Text 4"/>
          <p:cNvSpPr/>
          <p:nvPr/>
        </p:nvSpPr>
        <p:spPr>
          <a:xfrm>
            <a:off x="5332928" y="4396859"/>
            <a:ext cx="3978116" cy="1088708"/>
          </a:xfrm>
          <a:prstGeom prst="rect">
            <a:avLst/>
          </a:prstGeom>
          <a:noFill/>
          <a:ln/>
        </p:spPr>
        <p:txBody>
          <a:bodyPr wrap="square" lIns="0" tIns="0" rIns="0" bIns="0" rtlCol="0" anchor="t"/>
          <a:lstStyle/>
          <a:p>
            <a:pPr indent="0" marL="0">
              <a:lnSpc>
                <a:spcPts val="2850"/>
              </a:lnSpc>
              <a:buNone/>
            </a:pPr>
            <a:r>
              <a:rPr lang="en-US" sz="1750" dirty="0">
                <a:solidFill>
                  <a:srgbClr val="151617"/>
                </a:solidFill>
                <a:latin typeface="Inconsolata" pitchFamily="34" charset="0"/>
                <a:ea typeface="Inconsolata" pitchFamily="34" charset="-122"/>
                <a:cs typeface="Inconsolata" pitchFamily="34" charset="-120"/>
              </a:rPr>
              <a:t>Identify patterns in turnover based on the length of time employees have been with the organization.</a:t>
            </a:r>
            <a:endParaRPr lang="en-US" sz="1750" dirty="0"/>
          </a:p>
        </p:txBody>
      </p:sp>
      <p:sp>
        <p:nvSpPr>
          <p:cNvPr id="7" name="Text 5"/>
          <p:cNvSpPr/>
          <p:nvPr/>
        </p:nvSpPr>
        <p:spPr>
          <a:xfrm>
            <a:off x="9872067" y="3815715"/>
            <a:ext cx="2835235" cy="354330"/>
          </a:xfrm>
          <a:prstGeom prst="rect">
            <a:avLst/>
          </a:prstGeom>
          <a:noFill/>
          <a:ln/>
        </p:spPr>
        <p:txBody>
          <a:bodyPr wrap="none" lIns="0" tIns="0" rIns="0" bIns="0" rtlCol="0" anchor="t"/>
          <a:lstStyle/>
          <a:p>
            <a:pPr indent="0" marL="0">
              <a:lnSpc>
                <a:spcPts val="2750"/>
              </a:lnSpc>
              <a:buNone/>
            </a:pPr>
            <a:r>
              <a:rPr lang="en-US" sz="2200" b="1" dirty="0">
                <a:solidFill>
                  <a:srgbClr val="151617"/>
                </a:solidFill>
                <a:latin typeface="Montserrat Black" pitchFamily="34" charset="0"/>
                <a:ea typeface="Montserrat Black" pitchFamily="34" charset="-122"/>
                <a:cs typeface="Montserrat Black" pitchFamily="34" charset="-120"/>
              </a:rPr>
              <a:t>Gender</a:t>
            </a:r>
            <a:endParaRPr lang="en-US" sz="2200" dirty="0"/>
          </a:p>
        </p:txBody>
      </p:sp>
      <p:sp>
        <p:nvSpPr>
          <p:cNvPr id="8" name="Text 6"/>
          <p:cNvSpPr/>
          <p:nvPr/>
        </p:nvSpPr>
        <p:spPr>
          <a:xfrm>
            <a:off x="9872067" y="4396859"/>
            <a:ext cx="3978116" cy="1088708"/>
          </a:xfrm>
          <a:prstGeom prst="rect">
            <a:avLst/>
          </a:prstGeom>
          <a:noFill/>
          <a:ln/>
        </p:spPr>
        <p:txBody>
          <a:bodyPr wrap="square" lIns="0" tIns="0" rIns="0" bIns="0" rtlCol="0" anchor="t"/>
          <a:lstStyle/>
          <a:p>
            <a:pPr indent="0" marL="0">
              <a:lnSpc>
                <a:spcPts val="2850"/>
              </a:lnSpc>
              <a:buNone/>
            </a:pPr>
            <a:r>
              <a:rPr lang="en-US" sz="1750" dirty="0">
                <a:solidFill>
                  <a:srgbClr val="151617"/>
                </a:solidFill>
                <a:latin typeface="Inconsolata" pitchFamily="34" charset="0"/>
                <a:ea typeface="Inconsolata" pitchFamily="34" charset="-122"/>
                <a:cs typeface="Inconsolata" pitchFamily="34" charset="-120"/>
              </a:rPr>
              <a:t>Analyze any gender-based differences in attrition to ensure equitable retention practices.</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1283970"/>
            <a:ext cx="6249829" cy="708779"/>
          </a:xfrm>
          <a:prstGeom prst="rect">
            <a:avLst/>
          </a:prstGeom>
          <a:noFill/>
          <a:ln/>
        </p:spPr>
        <p:txBody>
          <a:bodyPr wrap="none" lIns="0" tIns="0" rIns="0" bIns="0" rtlCol="0" anchor="t"/>
          <a:lstStyle/>
          <a:p>
            <a:pPr indent="0" marL="0">
              <a:lnSpc>
                <a:spcPts val="5550"/>
              </a:lnSpc>
              <a:buNone/>
            </a:pPr>
            <a:r>
              <a:rPr lang="en-US" sz="4450" b="1" dirty="0">
                <a:solidFill>
                  <a:srgbClr val="151617"/>
                </a:solidFill>
                <a:latin typeface="Montserrat Black" pitchFamily="34" charset="0"/>
                <a:ea typeface="Montserrat Black" pitchFamily="34" charset="-122"/>
                <a:cs typeface="Montserrat Black" pitchFamily="34" charset="-120"/>
              </a:rPr>
              <a:t>Root Cause Analysis</a:t>
            </a:r>
            <a:endParaRPr lang="en-US" sz="4450" dirty="0"/>
          </a:p>
        </p:txBody>
      </p:sp>
      <p:sp>
        <p:nvSpPr>
          <p:cNvPr id="4" name="Shape 1"/>
          <p:cNvSpPr/>
          <p:nvPr/>
        </p:nvSpPr>
        <p:spPr>
          <a:xfrm>
            <a:off x="6280190" y="2588062"/>
            <a:ext cx="510302" cy="510302"/>
          </a:xfrm>
          <a:prstGeom prst="roundRect">
            <a:avLst>
              <a:gd name="adj" fmla="val 1792"/>
            </a:avLst>
          </a:prstGeom>
          <a:solidFill>
            <a:srgbClr val="F8ECE4"/>
          </a:solidFill>
          <a:ln w="7620">
            <a:solidFill>
              <a:srgbClr val="151617"/>
            </a:solidFill>
            <a:prstDash val="solid"/>
          </a:ln>
          <a:effectLst>
            <a:outerShdw sx="100000" sy="100000" kx="0" ky="0" algn="bl" rotWithShape="0" blurRad="0" dist="20320" dir="2700000">
              <a:srgbClr val="151617">
                <a:alpha val="100000"/>
              </a:srgbClr>
            </a:outerShdw>
          </a:effectLst>
        </p:spPr>
      </p:sp>
      <p:sp>
        <p:nvSpPr>
          <p:cNvPr id="5" name="Text 2"/>
          <p:cNvSpPr/>
          <p:nvPr/>
        </p:nvSpPr>
        <p:spPr>
          <a:xfrm>
            <a:off x="6464141" y="2673072"/>
            <a:ext cx="142280" cy="340281"/>
          </a:xfrm>
          <a:prstGeom prst="rect">
            <a:avLst/>
          </a:prstGeom>
          <a:noFill/>
          <a:ln/>
        </p:spPr>
        <p:txBody>
          <a:bodyPr wrap="none" lIns="0" tIns="0" rIns="0" bIns="0" rtlCol="0" anchor="t"/>
          <a:lstStyle/>
          <a:p>
            <a:pPr algn="ctr" indent="0" marL="0">
              <a:lnSpc>
                <a:spcPts val="2650"/>
              </a:lnSpc>
              <a:buNone/>
            </a:pPr>
            <a:r>
              <a:rPr lang="en-US" sz="2650" b="1" dirty="0">
                <a:solidFill>
                  <a:srgbClr val="151617"/>
                </a:solidFill>
                <a:latin typeface="Montserrat Black" pitchFamily="34" charset="0"/>
                <a:ea typeface="Montserrat Black" pitchFamily="34" charset="-122"/>
                <a:cs typeface="Montserrat Black" pitchFamily="34" charset="-120"/>
              </a:rPr>
              <a:t>1</a:t>
            </a:r>
            <a:endParaRPr lang="en-US" sz="2650" dirty="0"/>
          </a:p>
        </p:txBody>
      </p:sp>
      <p:sp>
        <p:nvSpPr>
          <p:cNvPr id="6" name="Text 3"/>
          <p:cNvSpPr/>
          <p:nvPr/>
        </p:nvSpPr>
        <p:spPr>
          <a:xfrm>
            <a:off x="7017306" y="2588062"/>
            <a:ext cx="2927747" cy="708660"/>
          </a:xfrm>
          <a:prstGeom prst="rect">
            <a:avLst/>
          </a:prstGeom>
          <a:noFill/>
          <a:ln/>
        </p:spPr>
        <p:txBody>
          <a:bodyPr wrap="square" lIns="0" tIns="0" rIns="0" bIns="0" rtlCol="0" anchor="t"/>
          <a:lstStyle/>
          <a:p>
            <a:pPr indent="0" marL="0">
              <a:lnSpc>
                <a:spcPts val="2750"/>
              </a:lnSpc>
              <a:buNone/>
            </a:pPr>
            <a:r>
              <a:rPr lang="en-US" sz="2200" b="1" dirty="0">
                <a:solidFill>
                  <a:srgbClr val="151617"/>
                </a:solidFill>
                <a:latin typeface="Montserrat Black" pitchFamily="34" charset="0"/>
                <a:ea typeface="Montserrat Black" pitchFamily="34" charset="-122"/>
                <a:cs typeface="Montserrat Black" pitchFamily="34" charset="-120"/>
              </a:rPr>
              <a:t>Top Reasons for Leaving</a:t>
            </a:r>
            <a:endParaRPr lang="en-US" sz="2200" dirty="0"/>
          </a:p>
        </p:txBody>
      </p:sp>
      <p:sp>
        <p:nvSpPr>
          <p:cNvPr id="7" name="Text 4"/>
          <p:cNvSpPr/>
          <p:nvPr/>
        </p:nvSpPr>
        <p:spPr>
          <a:xfrm>
            <a:off x="7017306" y="3432810"/>
            <a:ext cx="2927747" cy="1451610"/>
          </a:xfrm>
          <a:prstGeom prst="rect">
            <a:avLst/>
          </a:prstGeom>
          <a:noFill/>
          <a:ln/>
        </p:spPr>
        <p:txBody>
          <a:bodyPr wrap="square" lIns="0" tIns="0" rIns="0" bIns="0" rtlCol="0" anchor="t"/>
          <a:lstStyle/>
          <a:p>
            <a:pPr indent="0" marL="0">
              <a:lnSpc>
                <a:spcPts val="2850"/>
              </a:lnSpc>
              <a:buNone/>
            </a:pPr>
            <a:r>
              <a:rPr lang="en-US" sz="1750" dirty="0">
                <a:solidFill>
                  <a:srgbClr val="151617"/>
                </a:solidFill>
                <a:latin typeface="Inconsolata" pitchFamily="34" charset="0"/>
                <a:ea typeface="Inconsolata" pitchFamily="34" charset="-122"/>
                <a:cs typeface="Inconsolata" pitchFamily="34" charset="-120"/>
              </a:rPr>
              <a:t>Identify the primary factors that are driving employees to leave the organization.</a:t>
            </a:r>
            <a:endParaRPr lang="en-US" sz="1750" dirty="0"/>
          </a:p>
        </p:txBody>
      </p:sp>
      <p:sp>
        <p:nvSpPr>
          <p:cNvPr id="8" name="Shape 5"/>
          <p:cNvSpPr/>
          <p:nvPr/>
        </p:nvSpPr>
        <p:spPr>
          <a:xfrm>
            <a:off x="10171867" y="2588062"/>
            <a:ext cx="510302" cy="510302"/>
          </a:xfrm>
          <a:prstGeom prst="roundRect">
            <a:avLst>
              <a:gd name="adj" fmla="val 1792"/>
            </a:avLst>
          </a:prstGeom>
          <a:solidFill>
            <a:srgbClr val="F8ECE4"/>
          </a:solidFill>
          <a:ln w="7620">
            <a:solidFill>
              <a:srgbClr val="151617"/>
            </a:solidFill>
            <a:prstDash val="solid"/>
          </a:ln>
          <a:effectLst>
            <a:outerShdw sx="100000" sy="100000" kx="0" ky="0" algn="bl" rotWithShape="0" blurRad="0" dist="20320" dir="2700000">
              <a:srgbClr val="151617">
                <a:alpha val="100000"/>
              </a:srgbClr>
            </a:outerShdw>
          </a:effectLst>
        </p:spPr>
      </p:sp>
      <p:sp>
        <p:nvSpPr>
          <p:cNvPr id="9" name="Text 6"/>
          <p:cNvSpPr/>
          <p:nvPr/>
        </p:nvSpPr>
        <p:spPr>
          <a:xfrm>
            <a:off x="10323552" y="2673072"/>
            <a:ext cx="206931" cy="340281"/>
          </a:xfrm>
          <a:prstGeom prst="rect">
            <a:avLst/>
          </a:prstGeom>
          <a:noFill/>
          <a:ln/>
        </p:spPr>
        <p:txBody>
          <a:bodyPr wrap="none" lIns="0" tIns="0" rIns="0" bIns="0" rtlCol="0" anchor="t"/>
          <a:lstStyle/>
          <a:p>
            <a:pPr algn="ctr" indent="0" marL="0">
              <a:lnSpc>
                <a:spcPts val="2650"/>
              </a:lnSpc>
              <a:buNone/>
            </a:pPr>
            <a:r>
              <a:rPr lang="en-US" sz="2650" b="1" dirty="0">
                <a:solidFill>
                  <a:srgbClr val="151617"/>
                </a:solidFill>
                <a:latin typeface="Montserrat Black" pitchFamily="34" charset="0"/>
                <a:ea typeface="Montserrat Black" pitchFamily="34" charset="-122"/>
                <a:cs typeface="Montserrat Black" pitchFamily="34" charset="-120"/>
              </a:rPr>
              <a:t>2</a:t>
            </a:r>
            <a:endParaRPr lang="en-US" sz="2650" dirty="0"/>
          </a:p>
        </p:txBody>
      </p:sp>
      <p:sp>
        <p:nvSpPr>
          <p:cNvPr id="10" name="Text 7"/>
          <p:cNvSpPr/>
          <p:nvPr/>
        </p:nvSpPr>
        <p:spPr>
          <a:xfrm>
            <a:off x="10908983" y="2588062"/>
            <a:ext cx="2927747" cy="708660"/>
          </a:xfrm>
          <a:prstGeom prst="rect">
            <a:avLst/>
          </a:prstGeom>
          <a:noFill/>
          <a:ln/>
        </p:spPr>
        <p:txBody>
          <a:bodyPr wrap="square" lIns="0" tIns="0" rIns="0" bIns="0" rtlCol="0" anchor="t"/>
          <a:lstStyle/>
          <a:p>
            <a:pPr indent="0" marL="0">
              <a:lnSpc>
                <a:spcPts val="2750"/>
              </a:lnSpc>
              <a:buNone/>
            </a:pPr>
            <a:r>
              <a:rPr lang="en-US" sz="2200" b="1" dirty="0">
                <a:solidFill>
                  <a:srgbClr val="151617"/>
                </a:solidFill>
                <a:latin typeface="Montserrat Black" pitchFamily="34" charset="0"/>
                <a:ea typeface="Montserrat Black" pitchFamily="34" charset="-122"/>
                <a:cs typeface="Montserrat Black" pitchFamily="34" charset="-120"/>
              </a:rPr>
              <a:t>Exit Interview Insights</a:t>
            </a:r>
            <a:endParaRPr lang="en-US" sz="2200" dirty="0"/>
          </a:p>
        </p:txBody>
      </p:sp>
      <p:sp>
        <p:nvSpPr>
          <p:cNvPr id="11" name="Text 8"/>
          <p:cNvSpPr/>
          <p:nvPr/>
        </p:nvSpPr>
        <p:spPr>
          <a:xfrm>
            <a:off x="10908983" y="3432810"/>
            <a:ext cx="2927747" cy="1814513"/>
          </a:xfrm>
          <a:prstGeom prst="rect">
            <a:avLst/>
          </a:prstGeom>
          <a:noFill/>
          <a:ln/>
        </p:spPr>
        <p:txBody>
          <a:bodyPr wrap="square" lIns="0" tIns="0" rIns="0" bIns="0" rtlCol="0" anchor="t"/>
          <a:lstStyle/>
          <a:p>
            <a:pPr indent="0" marL="0">
              <a:lnSpc>
                <a:spcPts val="2850"/>
              </a:lnSpc>
              <a:buNone/>
            </a:pPr>
            <a:r>
              <a:rPr lang="en-US" sz="1750" dirty="0">
                <a:solidFill>
                  <a:srgbClr val="151617"/>
                </a:solidFill>
                <a:latin typeface="Inconsolata" pitchFamily="34" charset="0"/>
                <a:ea typeface="Inconsolata" pitchFamily="34" charset="-122"/>
                <a:cs typeface="Inconsolata" pitchFamily="34" charset="-120"/>
              </a:rPr>
              <a:t>Leverage feedback from departing employees to uncover deeper insights into the attrition problem.</a:t>
            </a:r>
            <a:endParaRPr lang="en-US" sz="1750" dirty="0"/>
          </a:p>
        </p:txBody>
      </p:sp>
      <p:sp>
        <p:nvSpPr>
          <p:cNvPr id="12" name="Shape 9"/>
          <p:cNvSpPr/>
          <p:nvPr/>
        </p:nvSpPr>
        <p:spPr>
          <a:xfrm>
            <a:off x="6280190" y="5729288"/>
            <a:ext cx="510302" cy="510302"/>
          </a:xfrm>
          <a:prstGeom prst="roundRect">
            <a:avLst>
              <a:gd name="adj" fmla="val 1792"/>
            </a:avLst>
          </a:prstGeom>
          <a:solidFill>
            <a:srgbClr val="F8ECE4"/>
          </a:solidFill>
          <a:ln w="7620">
            <a:solidFill>
              <a:srgbClr val="151617"/>
            </a:solidFill>
            <a:prstDash val="solid"/>
          </a:ln>
          <a:effectLst>
            <a:outerShdw sx="100000" sy="100000" kx="0" ky="0" algn="bl" rotWithShape="0" blurRad="0" dist="20320" dir="2700000">
              <a:srgbClr val="151617">
                <a:alpha val="100000"/>
              </a:srgbClr>
            </a:outerShdw>
          </a:effectLst>
        </p:spPr>
      </p:sp>
      <p:sp>
        <p:nvSpPr>
          <p:cNvPr id="13" name="Text 10"/>
          <p:cNvSpPr/>
          <p:nvPr/>
        </p:nvSpPr>
        <p:spPr>
          <a:xfrm>
            <a:off x="6430804" y="5814298"/>
            <a:ext cx="208955" cy="340281"/>
          </a:xfrm>
          <a:prstGeom prst="rect">
            <a:avLst/>
          </a:prstGeom>
          <a:noFill/>
          <a:ln/>
        </p:spPr>
        <p:txBody>
          <a:bodyPr wrap="none" lIns="0" tIns="0" rIns="0" bIns="0" rtlCol="0" anchor="t"/>
          <a:lstStyle/>
          <a:p>
            <a:pPr algn="ctr" indent="0" marL="0">
              <a:lnSpc>
                <a:spcPts val="2650"/>
              </a:lnSpc>
              <a:buNone/>
            </a:pPr>
            <a:r>
              <a:rPr lang="en-US" sz="2650" b="1" dirty="0">
                <a:solidFill>
                  <a:srgbClr val="151617"/>
                </a:solidFill>
                <a:latin typeface="Montserrat Black" pitchFamily="34" charset="0"/>
                <a:ea typeface="Montserrat Black" pitchFamily="34" charset="-122"/>
                <a:cs typeface="Montserrat Black" pitchFamily="34" charset="-120"/>
              </a:rPr>
              <a:t>3</a:t>
            </a:r>
            <a:endParaRPr lang="en-US" sz="2650" dirty="0"/>
          </a:p>
        </p:txBody>
      </p:sp>
      <p:sp>
        <p:nvSpPr>
          <p:cNvPr id="14" name="Text 11"/>
          <p:cNvSpPr/>
          <p:nvPr/>
        </p:nvSpPr>
        <p:spPr>
          <a:xfrm>
            <a:off x="7017306" y="5729288"/>
            <a:ext cx="4784527" cy="354330"/>
          </a:xfrm>
          <a:prstGeom prst="rect">
            <a:avLst/>
          </a:prstGeom>
          <a:noFill/>
          <a:ln/>
        </p:spPr>
        <p:txBody>
          <a:bodyPr wrap="none" lIns="0" tIns="0" rIns="0" bIns="0" rtlCol="0" anchor="t"/>
          <a:lstStyle/>
          <a:p>
            <a:pPr indent="0" marL="0">
              <a:lnSpc>
                <a:spcPts val="2750"/>
              </a:lnSpc>
              <a:buNone/>
            </a:pPr>
            <a:r>
              <a:rPr lang="en-US" sz="2200" b="1" dirty="0">
                <a:solidFill>
                  <a:srgbClr val="151617"/>
                </a:solidFill>
                <a:latin typeface="Montserrat Black" pitchFamily="34" charset="0"/>
                <a:ea typeface="Montserrat Black" pitchFamily="34" charset="-122"/>
                <a:cs typeface="Montserrat Black" pitchFamily="34" charset="-120"/>
              </a:rPr>
              <a:t>Understand Underlying Causes</a:t>
            </a:r>
            <a:endParaRPr lang="en-US" sz="2200" dirty="0"/>
          </a:p>
        </p:txBody>
      </p:sp>
      <p:sp>
        <p:nvSpPr>
          <p:cNvPr id="15" name="Text 12"/>
          <p:cNvSpPr/>
          <p:nvPr/>
        </p:nvSpPr>
        <p:spPr>
          <a:xfrm>
            <a:off x="7017306" y="6219706"/>
            <a:ext cx="6819305" cy="725805"/>
          </a:xfrm>
          <a:prstGeom prst="rect">
            <a:avLst/>
          </a:prstGeom>
          <a:noFill/>
          <a:ln/>
        </p:spPr>
        <p:txBody>
          <a:bodyPr wrap="square" lIns="0" tIns="0" rIns="0" bIns="0" rtlCol="0" anchor="t"/>
          <a:lstStyle/>
          <a:p>
            <a:pPr indent="0" marL="0">
              <a:lnSpc>
                <a:spcPts val="2850"/>
              </a:lnSpc>
              <a:buNone/>
            </a:pPr>
            <a:r>
              <a:rPr lang="en-US" sz="1750" dirty="0">
                <a:solidFill>
                  <a:srgbClr val="151617"/>
                </a:solidFill>
                <a:latin typeface="Inconsolata" pitchFamily="34" charset="0"/>
                <a:ea typeface="Inconsolata" pitchFamily="34" charset="-122"/>
                <a:cs typeface="Inconsolata" pitchFamily="34" charset="-120"/>
              </a:rPr>
              <a:t>Analyze the root causes behind employee turnover to develop targeted retention strategies.</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160770" y="838676"/>
            <a:ext cx="4932164" cy="602099"/>
          </a:xfrm>
          <a:prstGeom prst="rect">
            <a:avLst/>
          </a:prstGeom>
          <a:noFill/>
          <a:ln/>
        </p:spPr>
        <p:txBody>
          <a:bodyPr wrap="none" lIns="0" tIns="0" rIns="0" bIns="0" rtlCol="0" anchor="t"/>
          <a:lstStyle/>
          <a:p>
            <a:pPr indent="0" marL="0">
              <a:lnSpc>
                <a:spcPts val="4700"/>
              </a:lnSpc>
              <a:buNone/>
            </a:pPr>
            <a:r>
              <a:rPr lang="en-US" sz="3750" b="1" dirty="0">
                <a:solidFill>
                  <a:srgbClr val="151617"/>
                </a:solidFill>
                <a:latin typeface="Montserrat Black" pitchFamily="34" charset="0"/>
                <a:ea typeface="Montserrat Black" pitchFamily="34" charset="-122"/>
                <a:cs typeface="Montserrat Black" pitchFamily="34" charset="-120"/>
              </a:rPr>
              <a:t>High-Risk Attrition</a:t>
            </a:r>
            <a:endParaRPr lang="en-US" sz="3750" dirty="0"/>
          </a:p>
        </p:txBody>
      </p:sp>
      <p:pic>
        <p:nvPicPr>
          <p:cNvPr id="4" name="Image 1" descr="preencoded.png">    </p:cNvPr>
          <p:cNvPicPr>
            <a:picLocks noChangeAspect="1"/>
          </p:cNvPicPr>
          <p:nvPr/>
        </p:nvPicPr>
        <p:blipFill>
          <a:blip r:embed="rId2"/>
          <a:stretch>
            <a:fillRect/>
          </a:stretch>
        </p:blipFill>
        <p:spPr>
          <a:xfrm>
            <a:off x="6160770" y="1729740"/>
            <a:ext cx="481608" cy="481608"/>
          </a:xfrm>
          <a:prstGeom prst="rect">
            <a:avLst/>
          </a:prstGeom>
        </p:spPr>
      </p:pic>
      <p:sp>
        <p:nvSpPr>
          <p:cNvPr id="5" name="Text 1"/>
          <p:cNvSpPr/>
          <p:nvPr/>
        </p:nvSpPr>
        <p:spPr>
          <a:xfrm>
            <a:off x="6160770" y="2403991"/>
            <a:ext cx="2408515" cy="300990"/>
          </a:xfrm>
          <a:prstGeom prst="rect">
            <a:avLst/>
          </a:prstGeom>
          <a:noFill/>
          <a:ln/>
        </p:spPr>
        <p:txBody>
          <a:bodyPr wrap="none" lIns="0" tIns="0" rIns="0" bIns="0" rtlCol="0" anchor="t"/>
          <a:lstStyle/>
          <a:p>
            <a:pPr algn="l" indent="0" marL="0">
              <a:lnSpc>
                <a:spcPts val="2350"/>
              </a:lnSpc>
              <a:buNone/>
            </a:pPr>
            <a:r>
              <a:rPr lang="en-US" sz="1850" b="1" dirty="0">
                <a:solidFill>
                  <a:srgbClr val="151617"/>
                </a:solidFill>
                <a:latin typeface="Montserrat Black" pitchFamily="34" charset="0"/>
                <a:ea typeface="Montserrat Black" pitchFamily="34" charset="-122"/>
                <a:cs typeface="Montserrat Black" pitchFamily="34" charset="-120"/>
              </a:rPr>
              <a:t>Identification</a:t>
            </a:r>
            <a:endParaRPr lang="en-US" sz="1850" dirty="0"/>
          </a:p>
        </p:txBody>
      </p:sp>
      <p:sp>
        <p:nvSpPr>
          <p:cNvPr id="6" name="Text 2"/>
          <p:cNvSpPr/>
          <p:nvPr/>
        </p:nvSpPr>
        <p:spPr>
          <a:xfrm>
            <a:off x="6160770" y="2820591"/>
            <a:ext cx="7795260" cy="308134"/>
          </a:xfrm>
          <a:prstGeom prst="rect">
            <a:avLst/>
          </a:prstGeom>
          <a:noFill/>
          <a:ln/>
        </p:spPr>
        <p:txBody>
          <a:bodyPr wrap="none" lIns="0" tIns="0" rIns="0" bIns="0" rtlCol="0" anchor="t"/>
          <a:lstStyle/>
          <a:p>
            <a:pPr algn="l" indent="0" marL="0">
              <a:lnSpc>
                <a:spcPts val="2400"/>
              </a:lnSpc>
              <a:buNone/>
            </a:pPr>
            <a:r>
              <a:rPr lang="en-US" sz="1500" dirty="0">
                <a:solidFill>
                  <a:srgbClr val="151617"/>
                </a:solidFill>
                <a:latin typeface="Inconsolata" pitchFamily="34" charset="0"/>
                <a:ea typeface="Inconsolata" pitchFamily="34" charset="-122"/>
                <a:cs typeface="Inconsolata" pitchFamily="34" charset="-120"/>
              </a:rPr>
              <a:t>Pinpoint employees who exhibit the highest risk of leaving the organization.</a:t>
            </a:r>
            <a:endParaRPr lang="en-US" sz="1500" dirty="0"/>
          </a:p>
        </p:txBody>
      </p:sp>
      <p:pic>
        <p:nvPicPr>
          <p:cNvPr id="7" name="Image 2" descr="preencoded.png">    </p:cNvPr>
          <p:cNvPicPr>
            <a:picLocks noChangeAspect="1"/>
          </p:cNvPicPr>
          <p:nvPr/>
        </p:nvPicPr>
        <p:blipFill>
          <a:blip r:embed="rId3"/>
          <a:stretch>
            <a:fillRect/>
          </a:stretch>
        </p:blipFill>
        <p:spPr>
          <a:xfrm>
            <a:off x="6160770" y="3706773"/>
            <a:ext cx="481608" cy="481608"/>
          </a:xfrm>
          <a:prstGeom prst="rect">
            <a:avLst/>
          </a:prstGeom>
        </p:spPr>
      </p:pic>
      <p:sp>
        <p:nvSpPr>
          <p:cNvPr id="8" name="Text 3"/>
          <p:cNvSpPr/>
          <p:nvPr/>
        </p:nvSpPr>
        <p:spPr>
          <a:xfrm>
            <a:off x="6160770" y="4381024"/>
            <a:ext cx="2408515" cy="300990"/>
          </a:xfrm>
          <a:prstGeom prst="rect">
            <a:avLst/>
          </a:prstGeom>
          <a:noFill/>
          <a:ln/>
        </p:spPr>
        <p:txBody>
          <a:bodyPr wrap="none" lIns="0" tIns="0" rIns="0" bIns="0" rtlCol="0" anchor="t"/>
          <a:lstStyle/>
          <a:p>
            <a:pPr algn="l" indent="0" marL="0">
              <a:lnSpc>
                <a:spcPts val="2350"/>
              </a:lnSpc>
              <a:buNone/>
            </a:pPr>
            <a:r>
              <a:rPr lang="en-US" sz="1850" b="1" dirty="0">
                <a:solidFill>
                  <a:srgbClr val="151617"/>
                </a:solidFill>
                <a:latin typeface="Montserrat Black" pitchFamily="34" charset="0"/>
                <a:ea typeface="Montserrat Black" pitchFamily="34" charset="-122"/>
                <a:cs typeface="Montserrat Black" pitchFamily="34" charset="-120"/>
              </a:rPr>
              <a:t>Early Warning</a:t>
            </a:r>
            <a:endParaRPr lang="en-US" sz="1850" dirty="0"/>
          </a:p>
        </p:txBody>
      </p:sp>
      <p:sp>
        <p:nvSpPr>
          <p:cNvPr id="9" name="Text 4"/>
          <p:cNvSpPr/>
          <p:nvPr/>
        </p:nvSpPr>
        <p:spPr>
          <a:xfrm>
            <a:off x="6160770" y="4797623"/>
            <a:ext cx="7795260" cy="308134"/>
          </a:xfrm>
          <a:prstGeom prst="rect">
            <a:avLst/>
          </a:prstGeom>
          <a:noFill/>
          <a:ln/>
        </p:spPr>
        <p:txBody>
          <a:bodyPr wrap="none" lIns="0" tIns="0" rIns="0" bIns="0" rtlCol="0" anchor="t"/>
          <a:lstStyle/>
          <a:p>
            <a:pPr algn="l" indent="0" marL="0">
              <a:lnSpc>
                <a:spcPts val="2400"/>
              </a:lnSpc>
              <a:buNone/>
            </a:pPr>
            <a:r>
              <a:rPr lang="en-US" sz="1500" dirty="0">
                <a:solidFill>
                  <a:srgbClr val="151617"/>
                </a:solidFill>
                <a:latin typeface="Inconsolata" pitchFamily="34" charset="0"/>
                <a:ea typeface="Inconsolata" pitchFamily="34" charset="-122"/>
                <a:cs typeface="Inconsolata" pitchFamily="34" charset="-120"/>
              </a:rPr>
              <a:t>Proactively monitor these high-risk employees to enable timely intervention.</a:t>
            </a:r>
            <a:endParaRPr lang="en-US" sz="1500" dirty="0"/>
          </a:p>
        </p:txBody>
      </p:sp>
      <p:pic>
        <p:nvPicPr>
          <p:cNvPr id="10" name="Image 3" descr="preencoded.png">    </p:cNvPr>
          <p:cNvPicPr>
            <a:picLocks noChangeAspect="1"/>
          </p:cNvPicPr>
          <p:nvPr/>
        </p:nvPicPr>
        <p:blipFill>
          <a:blip r:embed="rId4"/>
          <a:stretch>
            <a:fillRect/>
          </a:stretch>
        </p:blipFill>
        <p:spPr>
          <a:xfrm>
            <a:off x="6160770" y="5683806"/>
            <a:ext cx="481608" cy="481608"/>
          </a:xfrm>
          <a:prstGeom prst="rect">
            <a:avLst/>
          </a:prstGeom>
        </p:spPr>
      </p:pic>
      <p:sp>
        <p:nvSpPr>
          <p:cNvPr id="11" name="Text 5"/>
          <p:cNvSpPr/>
          <p:nvPr/>
        </p:nvSpPr>
        <p:spPr>
          <a:xfrm>
            <a:off x="6160770" y="6358057"/>
            <a:ext cx="2539960" cy="300990"/>
          </a:xfrm>
          <a:prstGeom prst="rect">
            <a:avLst/>
          </a:prstGeom>
          <a:noFill/>
          <a:ln/>
        </p:spPr>
        <p:txBody>
          <a:bodyPr wrap="none" lIns="0" tIns="0" rIns="0" bIns="0" rtlCol="0" anchor="t"/>
          <a:lstStyle/>
          <a:p>
            <a:pPr algn="l" indent="0" marL="0">
              <a:lnSpc>
                <a:spcPts val="2350"/>
              </a:lnSpc>
              <a:buNone/>
            </a:pPr>
            <a:r>
              <a:rPr lang="en-US" sz="1850" b="1" dirty="0">
                <a:solidFill>
                  <a:srgbClr val="151617"/>
                </a:solidFill>
                <a:latin typeface="Montserrat Black" pitchFamily="34" charset="0"/>
                <a:ea typeface="Montserrat Black" pitchFamily="34" charset="-122"/>
                <a:cs typeface="Montserrat Black" pitchFamily="34" charset="-120"/>
              </a:rPr>
              <a:t>Targeted Retention</a:t>
            </a:r>
            <a:endParaRPr lang="en-US" sz="1850" dirty="0"/>
          </a:p>
        </p:txBody>
      </p:sp>
      <p:sp>
        <p:nvSpPr>
          <p:cNvPr id="12" name="Text 6"/>
          <p:cNvSpPr/>
          <p:nvPr/>
        </p:nvSpPr>
        <p:spPr>
          <a:xfrm>
            <a:off x="6160770" y="6774656"/>
            <a:ext cx="7795260" cy="616268"/>
          </a:xfrm>
          <a:prstGeom prst="rect">
            <a:avLst/>
          </a:prstGeom>
          <a:noFill/>
          <a:ln/>
        </p:spPr>
        <p:txBody>
          <a:bodyPr wrap="square" lIns="0" tIns="0" rIns="0" bIns="0" rtlCol="0" anchor="t"/>
          <a:lstStyle/>
          <a:p>
            <a:pPr algn="l" indent="0" marL="0">
              <a:lnSpc>
                <a:spcPts val="2400"/>
              </a:lnSpc>
              <a:buNone/>
            </a:pPr>
            <a:r>
              <a:rPr lang="en-US" sz="1500" dirty="0">
                <a:solidFill>
                  <a:srgbClr val="151617"/>
                </a:solidFill>
                <a:latin typeface="Inconsolata" pitchFamily="34" charset="0"/>
                <a:ea typeface="Inconsolata" pitchFamily="34" charset="-122"/>
                <a:cs typeface="Inconsolata" pitchFamily="34" charset="-120"/>
              </a:rPr>
              <a:t>Develop personalized strategies to address the specific needs of high-risk employees.</a:t>
            </a:r>
            <a:endParaRPr lang="en-US" sz="15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73073" y="608290"/>
            <a:ext cx="7597854" cy="1380411"/>
          </a:xfrm>
          <a:prstGeom prst="rect">
            <a:avLst/>
          </a:prstGeom>
          <a:noFill/>
          <a:ln/>
        </p:spPr>
        <p:txBody>
          <a:bodyPr wrap="square" lIns="0" tIns="0" rIns="0" bIns="0" rtlCol="0" anchor="t"/>
          <a:lstStyle/>
          <a:p>
            <a:pPr indent="0" marL="0">
              <a:lnSpc>
                <a:spcPts val="5400"/>
              </a:lnSpc>
              <a:buNone/>
            </a:pPr>
            <a:r>
              <a:rPr lang="en-US" sz="4300" b="1" dirty="0">
                <a:solidFill>
                  <a:srgbClr val="151617"/>
                </a:solidFill>
                <a:latin typeface="Montserrat Black" pitchFamily="34" charset="0"/>
                <a:ea typeface="Montserrat Black" pitchFamily="34" charset="-122"/>
                <a:cs typeface="Montserrat Black" pitchFamily="34" charset="-120"/>
              </a:rPr>
              <a:t>Recommendations for Reducing Turnover</a:t>
            </a:r>
            <a:endParaRPr lang="en-US" sz="4300" dirty="0"/>
          </a:p>
        </p:txBody>
      </p:sp>
      <p:pic>
        <p:nvPicPr>
          <p:cNvPr id="4" name="Image 1" descr="preencoded.png">    </p:cNvPr>
          <p:cNvPicPr>
            <a:picLocks noChangeAspect="1"/>
          </p:cNvPicPr>
          <p:nvPr/>
        </p:nvPicPr>
        <p:blipFill>
          <a:blip r:embed="rId2"/>
          <a:stretch>
            <a:fillRect/>
          </a:stretch>
        </p:blipFill>
        <p:spPr>
          <a:xfrm>
            <a:off x="773073" y="2319933"/>
            <a:ext cx="1104424" cy="1767126"/>
          </a:xfrm>
          <a:prstGeom prst="rect">
            <a:avLst/>
          </a:prstGeom>
        </p:spPr>
      </p:pic>
      <p:sp>
        <p:nvSpPr>
          <p:cNvPr id="5" name="Text 1"/>
          <p:cNvSpPr/>
          <p:nvPr/>
        </p:nvSpPr>
        <p:spPr>
          <a:xfrm>
            <a:off x="2208728" y="2540794"/>
            <a:ext cx="4091821" cy="345043"/>
          </a:xfrm>
          <a:prstGeom prst="rect">
            <a:avLst/>
          </a:prstGeom>
          <a:noFill/>
          <a:ln/>
        </p:spPr>
        <p:txBody>
          <a:bodyPr wrap="none" lIns="0" tIns="0" rIns="0" bIns="0" rtlCol="0" anchor="t"/>
          <a:lstStyle/>
          <a:p>
            <a:pPr algn="l" indent="0" marL="0">
              <a:lnSpc>
                <a:spcPts val="2700"/>
              </a:lnSpc>
              <a:buNone/>
            </a:pPr>
            <a:r>
              <a:rPr lang="en-US" sz="2150" b="1" dirty="0">
                <a:solidFill>
                  <a:srgbClr val="151617"/>
                </a:solidFill>
                <a:latin typeface="Montserrat Black" pitchFamily="34" charset="0"/>
                <a:ea typeface="Montserrat Black" pitchFamily="34" charset="-122"/>
                <a:cs typeface="Montserrat Black" pitchFamily="34" charset="-120"/>
              </a:rPr>
              <a:t>Competitive Compensation</a:t>
            </a:r>
            <a:endParaRPr lang="en-US" sz="2150" dirty="0"/>
          </a:p>
        </p:txBody>
      </p:sp>
      <p:sp>
        <p:nvSpPr>
          <p:cNvPr id="6" name="Text 2"/>
          <p:cNvSpPr/>
          <p:nvPr/>
        </p:nvSpPr>
        <p:spPr>
          <a:xfrm>
            <a:off x="2208728" y="3018353"/>
            <a:ext cx="6162199" cy="706755"/>
          </a:xfrm>
          <a:prstGeom prst="rect">
            <a:avLst/>
          </a:prstGeom>
          <a:noFill/>
          <a:ln/>
        </p:spPr>
        <p:txBody>
          <a:bodyPr wrap="square" lIns="0" tIns="0" rIns="0" bIns="0" rtlCol="0" anchor="t"/>
          <a:lstStyle/>
          <a:p>
            <a:pPr algn="l" indent="0" marL="0">
              <a:lnSpc>
                <a:spcPts val="2750"/>
              </a:lnSpc>
              <a:buNone/>
            </a:pPr>
            <a:r>
              <a:rPr lang="en-US" sz="1700" dirty="0">
                <a:solidFill>
                  <a:srgbClr val="151617"/>
                </a:solidFill>
                <a:latin typeface="Inconsolata" pitchFamily="34" charset="0"/>
                <a:ea typeface="Inconsolata" pitchFamily="34" charset="-122"/>
                <a:cs typeface="Inconsolata" pitchFamily="34" charset="-120"/>
              </a:rPr>
              <a:t>Ensure salaries and benefits are aligned with industry benchmarks to attract and retain talent.</a:t>
            </a:r>
            <a:endParaRPr lang="en-US" sz="1700" dirty="0"/>
          </a:p>
        </p:txBody>
      </p:sp>
      <p:pic>
        <p:nvPicPr>
          <p:cNvPr id="7" name="Image 2" descr="preencoded.png">    </p:cNvPr>
          <p:cNvPicPr>
            <a:picLocks noChangeAspect="1"/>
          </p:cNvPicPr>
          <p:nvPr/>
        </p:nvPicPr>
        <p:blipFill>
          <a:blip r:embed="rId3"/>
          <a:stretch>
            <a:fillRect/>
          </a:stretch>
        </p:blipFill>
        <p:spPr>
          <a:xfrm>
            <a:off x="773073" y="4087058"/>
            <a:ext cx="1104424" cy="1767126"/>
          </a:xfrm>
          <a:prstGeom prst="rect">
            <a:avLst/>
          </a:prstGeom>
        </p:spPr>
      </p:pic>
      <p:sp>
        <p:nvSpPr>
          <p:cNvPr id="8" name="Text 3"/>
          <p:cNvSpPr/>
          <p:nvPr/>
        </p:nvSpPr>
        <p:spPr>
          <a:xfrm>
            <a:off x="2208728" y="4307919"/>
            <a:ext cx="3095506" cy="345043"/>
          </a:xfrm>
          <a:prstGeom prst="rect">
            <a:avLst/>
          </a:prstGeom>
          <a:noFill/>
          <a:ln/>
        </p:spPr>
        <p:txBody>
          <a:bodyPr wrap="none" lIns="0" tIns="0" rIns="0" bIns="0" rtlCol="0" anchor="t"/>
          <a:lstStyle/>
          <a:p>
            <a:pPr algn="l" indent="0" marL="0">
              <a:lnSpc>
                <a:spcPts val="2700"/>
              </a:lnSpc>
              <a:buNone/>
            </a:pPr>
            <a:r>
              <a:rPr lang="en-US" sz="2150" b="1" dirty="0">
                <a:solidFill>
                  <a:srgbClr val="151617"/>
                </a:solidFill>
                <a:latin typeface="Montserrat Black" pitchFamily="34" charset="0"/>
                <a:ea typeface="Montserrat Black" pitchFamily="34" charset="-122"/>
                <a:cs typeface="Montserrat Black" pitchFamily="34" charset="-120"/>
              </a:rPr>
              <a:t>Career Development</a:t>
            </a:r>
            <a:endParaRPr lang="en-US" sz="2150" dirty="0"/>
          </a:p>
        </p:txBody>
      </p:sp>
      <p:sp>
        <p:nvSpPr>
          <p:cNvPr id="9" name="Text 4"/>
          <p:cNvSpPr/>
          <p:nvPr/>
        </p:nvSpPr>
        <p:spPr>
          <a:xfrm>
            <a:off x="2208728" y="4785479"/>
            <a:ext cx="6162199" cy="706755"/>
          </a:xfrm>
          <a:prstGeom prst="rect">
            <a:avLst/>
          </a:prstGeom>
          <a:noFill/>
          <a:ln/>
        </p:spPr>
        <p:txBody>
          <a:bodyPr wrap="square" lIns="0" tIns="0" rIns="0" bIns="0" rtlCol="0" anchor="t"/>
          <a:lstStyle/>
          <a:p>
            <a:pPr algn="l" indent="0" marL="0">
              <a:lnSpc>
                <a:spcPts val="2750"/>
              </a:lnSpc>
              <a:buNone/>
            </a:pPr>
            <a:r>
              <a:rPr lang="en-US" sz="1700" dirty="0">
                <a:solidFill>
                  <a:srgbClr val="151617"/>
                </a:solidFill>
                <a:latin typeface="Inconsolata" pitchFamily="34" charset="0"/>
                <a:ea typeface="Inconsolata" pitchFamily="34" charset="-122"/>
                <a:cs typeface="Inconsolata" pitchFamily="34" charset="-120"/>
              </a:rPr>
              <a:t>Provide clear paths for advancement and opportunities for professional growth.</a:t>
            </a:r>
            <a:endParaRPr lang="en-US" sz="1700" dirty="0"/>
          </a:p>
        </p:txBody>
      </p:sp>
      <p:pic>
        <p:nvPicPr>
          <p:cNvPr id="10" name="Image 3" descr="preencoded.png">    </p:cNvPr>
          <p:cNvPicPr>
            <a:picLocks noChangeAspect="1"/>
          </p:cNvPicPr>
          <p:nvPr/>
        </p:nvPicPr>
        <p:blipFill>
          <a:blip r:embed="rId4"/>
          <a:stretch>
            <a:fillRect/>
          </a:stretch>
        </p:blipFill>
        <p:spPr>
          <a:xfrm>
            <a:off x="773073" y="5854184"/>
            <a:ext cx="1104424" cy="1767126"/>
          </a:xfrm>
          <a:prstGeom prst="rect">
            <a:avLst/>
          </a:prstGeom>
        </p:spPr>
      </p:pic>
      <p:sp>
        <p:nvSpPr>
          <p:cNvPr id="11" name="Text 5"/>
          <p:cNvSpPr/>
          <p:nvPr/>
        </p:nvSpPr>
        <p:spPr>
          <a:xfrm>
            <a:off x="2208728" y="6075045"/>
            <a:ext cx="4282797" cy="345043"/>
          </a:xfrm>
          <a:prstGeom prst="rect">
            <a:avLst/>
          </a:prstGeom>
          <a:noFill/>
          <a:ln/>
        </p:spPr>
        <p:txBody>
          <a:bodyPr wrap="none" lIns="0" tIns="0" rIns="0" bIns="0" rtlCol="0" anchor="t"/>
          <a:lstStyle/>
          <a:p>
            <a:pPr algn="l" indent="0" marL="0">
              <a:lnSpc>
                <a:spcPts val="2700"/>
              </a:lnSpc>
              <a:buNone/>
            </a:pPr>
            <a:r>
              <a:rPr lang="en-US" sz="2150" b="1" dirty="0">
                <a:solidFill>
                  <a:srgbClr val="151617"/>
                </a:solidFill>
                <a:latin typeface="Montserrat Black" pitchFamily="34" charset="0"/>
                <a:ea typeface="Montserrat Black" pitchFamily="34" charset="-122"/>
                <a:cs typeface="Montserrat Black" pitchFamily="34" charset="-120"/>
              </a:rPr>
              <a:t>Improved Work-Life Balance</a:t>
            </a:r>
            <a:endParaRPr lang="en-US" sz="2150" dirty="0"/>
          </a:p>
        </p:txBody>
      </p:sp>
      <p:sp>
        <p:nvSpPr>
          <p:cNvPr id="12" name="Text 6"/>
          <p:cNvSpPr/>
          <p:nvPr/>
        </p:nvSpPr>
        <p:spPr>
          <a:xfrm>
            <a:off x="2208728" y="6552605"/>
            <a:ext cx="6162199" cy="706755"/>
          </a:xfrm>
          <a:prstGeom prst="rect">
            <a:avLst/>
          </a:prstGeom>
          <a:noFill/>
          <a:ln/>
        </p:spPr>
        <p:txBody>
          <a:bodyPr wrap="square" lIns="0" tIns="0" rIns="0" bIns="0" rtlCol="0" anchor="t"/>
          <a:lstStyle/>
          <a:p>
            <a:pPr algn="l" indent="0" marL="0">
              <a:lnSpc>
                <a:spcPts val="2750"/>
              </a:lnSpc>
              <a:buNone/>
            </a:pPr>
            <a:r>
              <a:rPr lang="en-US" sz="1700" dirty="0">
                <a:solidFill>
                  <a:srgbClr val="151617"/>
                </a:solidFill>
                <a:latin typeface="Inconsolata" pitchFamily="34" charset="0"/>
                <a:ea typeface="Inconsolata" pitchFamily="34" charset="-122"/>
                <a:cs typeface="Inconsolata" pitchFamily="34" charset="-120"/>
              </a:rPr>
              <a:t>Implement flexible work arrangements and promote a healthy work-life integration.</a:t>
            </a:r>
            <a:endParaRPr lang="en-US" sz="17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1829633"/>
            <a:ext cx="5670590" cy="708779"/>
          </a:xfrm>
          <a:prstGeom prst="rect">
            <a:avLst/>
          </a:prstGeom>
          <a:noFill/>
          <a:ln/>
        </p:spPr>
        <p:txBody>
          <a:bodyPr wrap="none" lIns="0" tIns="0" rIns="0" bIns="0" rtlCol="0" anchor="t"/>
          <a:lstStyle/>
          <a:p>
            <a:pPr indent="0" marL="0">
              <a:lnSpc>
                <a:spcPts val="5550"/>
              </a:lnSpc>
              <a:buNone/>
            </a:pPr>
            <a:r>
              <a:rPr lang="en-US" sz="4450" b="1" dirty="0">
                <a:solidFill>
                  <a:srgbClr val="151617"/>
                </a:solidFill>
                <a:latin typeface="Montserrat Black" pitchFamily="34" charset="0"/>
                <a:ea typeface="Montserrat Black" pitchFamily="34" charset="-122"/>
                <a:cs typeface="Montserrat Black" pitchFamily="34" charset="-120"/>
              </a:rPr>
              <a:t>Conclusion</a:t>
            </a:r>
            <a:endParaRPr lang="en-US" sz="4450" dirty="0"/>
          </a:p>
        </p:txBody>
      </p:sp>
      <p:sp>
        <p:nvSpPr>
          <p:cNvPr id="4" name="Text 1"/>
          <p:cNvSpPr/>
          <p:nvPr/>
        </p:nvSpPr>
        <p:spPr>
          <a:xfrm>
            <a:off x="6280190" y="2878574"/>
            <a:ext cx="7556421" cy="1814513"/>
          </a:xfrm>
          <a:prstGeom prst="rect">
            <a:avLst/>
          </a:prstGeom>
          <a:noFill/>
          <a:ln/>
        </p:spPr>
        <p:txBody>
          <a:bodyPr wrap="square" lIns="0" tIns="0" rIns="0" bIns="0" rtlCol="0" anchor="t"/>
          <a:lstStyle/>
          <a:p>
            <a:pPr indent="0" marL="0">
              <a:lnSpc>
                <a:spcPts val="2850"/>
              </a:lnSpc>
              <a:buNone/>
            </a:pPr>
            <a:r>
              <a:rPr lang="en-US" sz="1750" dirty="0">
                <a:solidFill>
                  <a:srgbClr val="151617"/>
                </a:solidFill>
                <a:latin typeface="Inconsolata" pitchFamily="34" charset="0"/>
                <a:ea typeface="Inconsolata" pitchFamily="34" charset="-122"/>
                <a:cs typeface="Inconsolata" pitchFamily="34" charset="-120"/>
              </a:rPr>
              <a:t>This HR analytics dashboard report has provided a comprehensive analysis of employee attrition within the organization. By uncovering key insights and trends, we can now develop targeted retention strategies to address the root causes of turnover and ensure the long-term success and stability of our workforce.</a:t>
            </a:r>
            <a:endParaRPr lang="en-US" sz="1750" dirty="0"/>
          </a:p>
        </p:txBody>
      </p:sp>
      <p:sp>
        <p:nvSpPr>
          <p:cNvPr id="5" name="Text 2"/>
          <p:cNvSpPr/>
          <p:nvPr/>
        </p:nvSpPr>
        <p:spPr>
          <a:xfrm>
            <a:off x="6280190" y="4948238"/>
            <a:ext cx="7556421" cy="1451610"/>
          </a:xfrm>
          <a:prstGeom prst="rect">
            <a:avLst/>
          </a:prstGeom>
          <a:noFill/>
          <a:ln/>
        </p:spPr>
        <p:txBody>
          <a:bodyPr wrap="square" lIns="0" tIns="0" rIns="0" bIns="0" rtlCol="0" anchor="t"/>
          <a:lstStyle/>
          <a:p>
            <a:pPr indent="0" marL="0">
              <a:lnSpc>
                <a:spcPts val="2850"/>
              </a:lnSpc>
              <a:buNone/>
            </a:pPr>
            <a:r>
              <a:rPr lang="en-US" sz="1750" dirty="0">
                <a:solidFill>
                  <a:srgbClr val="151617"/>
                </a:solidFill>
                <a:latin typeface="Inconsolata" pitchFamily="34" charset="0"/>
                <a:ea typeface="Inconsolata" pitchFamily="34" charset="-122"/>
                <a:cs typeface="Inconsolata" pitchFamily="34" charset="-120"/>
              </a:rPr>
              <a:t>The next steps involve implementing the recommended approaches and closely monitoring their effectiveness. Continuous evaluation and refinement of our retention efforts will be crucial to maintaining a highly engaged and committed team.</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8</Slides>
  <Notes>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8</vt:i4>
      </vt:variant>
    </vt:vector>
  </HeadingPairs>
  <TitlesOfParts>
    <vt:vector size="11" baseType="lpstr">
      <vt:lpstr>Arial</vt:lpstr>
      <vt:lpstr>Calibri</vt:lpstr>
      <vt:lpstr>Office Theme</vt:lpstr>
      <vt:lpstr>Slide 1</vt:lpstr>
      <vt:lpstr>Slide 2</vt:lpstr>
      <vt:lpstr>Slide 3</vt:lpstr>
      <vt:lpstr>Slide 4</vt:lpstr>
      <vt:lpstr>Slide 5</vt:lpstr>
      <vt:lpstr>Slide 6</vt:lpstr>
      <vt:lpstr>Slide 7</vt:lpstr>
      <vt:lpstr>Slide 8</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2024-11-05T08:35:16Z</dcterms:created>
  <dcterms:modified xsi:type="dcterms:W3CDTF">2024-11-05T08:35:16Z</dcterms:modified>
</cp:coreProperties>
</file>